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Lst>
  <p:notesMasterIdLst>
    <p:notesMasterId r:id="rId320"/>
  </p:notesMasterIdLst>
  <p:sldIdLst>
    <p:sldId id="432" r:id="rId6"/>
    <p:sldId id="568" r:id="rId7"/>
    <p:sldId id="569" r:id="rId8"/>
    <p:sldId id="570" r:id="rId9"/>
    <p:sldId id="566" r:id="rId10"/>
    <p:sldId id="573" r:id="rId11"/>
    <p:sldId id="571" r:id="rId12"/>
    <p:sldId id="572" r:id="rId13"/>
    <p:sldId id="456" r:id="rId14"/>
    <p:sldId id="6108" r:id="rId15"/>
    <p:sldId id="6027" r:id="rId16"/>
    <p:sldId id="6109" r:id="rId17"/>
    <p:sldId id="6028" r:id="rId18"/>
    <p:sldId id="6107" r:id="rId19"/>
    <p:sldId id="6110" r:id="rId20"/>
    <p:sldId id="6112" r:id="rId21"/>
    <p:sldId id="6113" r:id="rId22"/>
    <p:sldId id="6114" r:id="rId23"/>
    <p:sldId id="6115" r:id="rId24"/>
    <p:sldId id="6116" r:id="rId25"/>
    <p:sldId id="6117" r:id="rId26"/>
    <p:sldId id="6118" r:id="rId27"/>
    <p:sldId id="6119" r:id="rId28"/>
    <p:sldId id="6111" r:id="rId29"/>
    <p:sldId id="6420" r:id="rId30"/>
    <p:sldId id="6120" r:id="rId31"/>
    <p:sldId id="6121" r:id="rId32"/>
    <p:sldId id="6123" r:id="rId33"/>
    <p:sldId id="6125" r:id="rId34"/>
    <p:sldId id="6126" r:id="rId35"/>
    <p:sldId id="6127" r:id="rId36"/>
    <p:sldId id="6128" r:id="rId37"/>
    <p:sldId id="6130" r:id="rId38"/>
    <p:sldId id="6129" r:id="rId39"/>
    <p:sldId id="6131" r:id="rId40"/>
    <p:sldId id="6135" r:id="rId41"/>
    <p:sldId id="6132" r:id="rId42"/>
    <p:sldId id="6134" r:id="rId43"/>
    <p:sldId id="6136" r:id="rId44"/>
    <p:sldId id="6137" r:id="rId45"/>
    <p:sldId id="6138" r:id="rId46"/>
    <p:sldId id="6139" r:id="rId47"/>
    <p:sldId id="6140" r:id="rId48"/>
    <p:sldId id="6141" r:id="rId49"/>
    <p:sldId id="6142" r:id="rId50"/>
    <p:sldId id="6143" r:id="rId51"/>
    <p:sldId id="6421" r:id="rId52"/>
    <p:sldId id="6146" r:id="rId53"/>
    <p:sldId id="6144" r:id="rId54"/>
    <p:sldId id="6145" r:id="rId55"/>
    <p:sldId id="6168" r:id="rId56"/>
    <p:sldId id="6169" r:id="rId57"/>
    <p:sldId id="6170" r:id="rId58"/>
    <p:sldId id="6171" r:id="rId59"/>
    <p:sldId id="6172" r:id="rId60"/>
    <p:sldId id="6173" r:id="rId61"/>
    <p:sldId id="6422" r:id="rId62"/>
    <p:sldId id="6425" r:id="rId63"/>
    <p:sldId id="6426" r:id="rId64"/>
    <p:sldId id="6427" r:id="rId65"/>
    <p:sldId id="6428" r:id="rId66"/>
    <p:sldId id="6429" r:id="rId67"/>
    <p:sldId id="6430" r:id="rId68"/>
    <p:sldId id="6431" r:id="rId69"/>
    <p:sldId id="6432" r:id="rId70"/>
    <p:sldId id="6433" r:id="rId71"/>
    <p:sldId id="6434" r:id="rId72"/>
    <p:sldId id="6435" r:id="rId73"/>
    <p:sldId id="6436" r:id="rId74"/>
    <p:sldId id="6437" r:id="rId75"/>
    <p:sldId id="6438" r:id="rId76"/>
    <p:sldId id="6439" r:id="rId77"/>
    <p:sldId id="6440" r:id="rId78"/>
    <p:sldId id="6147" r:id="rId79"/>
    <p:sldId id="6149" r:id="rId80"/>
    <p:sldId id="551" r:id="rId81"/>
    <p:sldId id="6151" r:id="rId82"/>
    <p:sldId id="6152" r:id="rId83"/>
    <p:sldId id="6153" r:id="rId84"/>
    <p:sldId id="6154" r:id="rId85"/>
    <p:sldId id="6155" r:id="rId86"/>
    <p:sldId id="6156" r:id="rId87"/>
    <p:sldId id="6158" r:id="rId88"/>
    <p:sldId id="6159" r:id="rId89"/>
    <p:sldId id="6161" r:id="rId90"/>
    <p:sldId id="6162" r:id="rId91"/>
    <p:sldId id="6163" r:id="rId92"/>
    <p:sldId id="6164" r:id="rId93"/>
    <p:sldId id="6165" r:id="rId94"/>
    <p:sldId id="6167" r:id="rId95"/>
    <p:sldId id="6174" r:id="rId96"/>
    <p:sldId id="6175" r:id="rId97"/>
    <p:sldId id="6166" r:id="rId98"/>
    <p:sldId id="6176" r:id="rId99"/>
    <p:sldId id="6178" r:id="rId100"/>
    <p:sldId id="6396" r:id="rId101"/>
    <p:sldId id="6177" r:id="rId102"/>
    <p:sldId id="6182" r:id="rId103"/>
    <p:sldId id="6183" r:id="rId104"/>
    <p:sldId id="6179" r:id="rId105"/>
    <p:sldId id="6180" r:id="rId106"/>
    <p:sldId id="6184" r:id="rId107"/>
    <p:sldId id="6181" r:id="rId108"/>
    <p:sldId id="6185" r:id="rId109"/>
    <p:sldId id="6186" r:id="rId110"/>
    <p:sldId id="6187" r:id="rId111"/>
    <p:sldId id="6189" r:id="rId112"/>
    <p:sldId id="6190" r:id="rId113"/>
    <p:sldId id="6191" r:id="rId114"/>
    <p:sldId id="6192" r:id="rId115"/>
    <p:sldId id="6193" r:id="rId116"/>
    <p:sldId id="6194" r:id="rId117"/>
    <p:sldId id="6195" r:id="rId118"/>
    <p:sldId id="448" r:id="rId119"/>
    <p:sldId id="451" r:id="rId120"/>
    <p:sldId id="452" r:id="rId121"/>
    <p:sldId id="453" r:id="rId122"/>
    <p:sldId id="454" r:id="rId123"/>
    <p:sldId id="455" r:id="rId124"/>
    <p:sldId id="557" r:id="rId125"/>
    <p:sldId id="558" r:id="rId126"/>
    <p:sldId id="6196" r:id="rId127"/>
    <p:sldId id="559" r:id="rId128"/>
    <p:sldId id="560" r:id="rId129"/>
    <p:sldId id="461" r:id="rId130"/>
    <p:sldId id="460" r:id="rId131"/>
    <p:sldId id="462" r:id="rId132"/>
    <p:sldId id="463" r:id="rId133"/>
    <p:sldId id="6197" r:id="rId134"/>
    <p:sldId id="464" r:id="rId135"/>
    <p:sldId id="467" r:id="rId136"/>
    <p:sldId id="465" r:id="rId137"/>
    <p:sldId id="466" r:id="rId138"/>
    <p:sldId id="6198" r:id="rId139"/>
    <p:sldId id="6199" r:id="rId140"/>
    <p:sldId id="6206" r:id="rId141"/>
    <p:sldId id="6218" r:id="rId142"/>
    <p:sldId id="6219" r:id="rId143"/>
    <p:sldId id="6221" r:id="rId144"/>
    <p:sldId id="6222" r:id="rId145"/>
    <p:sldId id="6223" r:id="rId146"/>
    <p:sldId id="6225" r:id="rId147"/>
    <p:sldId id="6226" r:id="rId148"/>
    <p:sldId id="6227" r:id="rId149"/>
    <p:sldId id="6228" r:id="rId150"/>
    <p:sldId id="6217" r:id="rId151"/>
    <p:sldId id="6230" r:id="rId152"/>
    <p:sldId id="516" r:id="rId153"/>
    <p:sldId id="6231" r:id="rId154"/>
    <p:sldId id="6232" r:id="rId155"/>
    <p:sldId id="6235" r:id="rId156"/>
    <p:sldId id="6234" r:id="rId157"/>
    <p:sldId id="6236" r:id="rId158"/>
    <p:sldId id="6237" r:id="rId159"/>
    <p:sldId id="6393" r:id="rId160"/>
    <p:sldId id="6394" r:id="rId161"/>
    <p:sldId id="6239" r:id="rId162"/>
    <p:sldId id="6241" r:id="rId163"/>
    <p:sldId id="6242" r:id="rId164"/>
    <p:sldId id="6243" r:id="rId165"/>
    <p:sldId id="6244" r:id="rId166"/>
    <p:sldId id="6395" r:id="rId167"/>
    <p:sldId id="6442" r:id="rId168"/>
    <p:sldId id="6443" r:id="rId169"/>
    <p:sldId id="6444" r:id="rId170"/>
    <p:sldId id="6445" r:id="rId171"/>
    <p:sldId id="6446" r:id="rId172"/>
    <p:sldId id="6447" r:id="rId173"/>
    <p:sldId id="6453" r:id="rId174"/>
    <p:sldId id="6454" r:id="rId175"/>
    <p:sldId id="6448" r:id="rId176"/>
    <p:sldId id="6449" r:id="rId177"/>
    <p:sldId id="6455" r:id="rId178"/>
    <p:sldId id="6450" r:id="rId179"/>
    <p:sldId id="6451" r:id="rId180"/>
    <p:sldId id="6452" r:id="rId181"/>
    <p:sldId id="6456" r:id="rId182"/>
    <p:sldId id="6457" r:id="rId183"/>
    <p:sldId id="6458" r:id="rId184"/>
    <p:sldId id="6245" r:id="rId185"/>
    <p:sldId id="6459" r:id="rId186"/>
    <p:sldId id="6460" r:id="rId187"/>
    <p:sldId id="6238" r:id="rId188"/>
    <p:sldId id="6246" r:id="rId189"/>
    <p:sldId id="6247" r:id="rId190"/>
    <p:sldId id="6248" r:id="rId191"/>
    <p:sldId id="6202" r:id="rId192"/>
    <p:sldId id="6249" r:id="rId193"/>
    <p:sldId id="6204" r:id="rId194"/>
    <p:sldId id="6205" r:id="rId195"/>
    <p:sldId id="6250" r:id="rId196"/>
    <p:sldId id="6265" r:id="rId197"/>
    <p:sldId id="6266" r:id="rId198"/>
    <p:sldId id="6267" r:id="rId199"/>
    <p:sldId id="6269" r:id="rId200"/>
    <p:sldId id="6270" r:id="rId201"/>
    <p:sldId id="6271" r:id="rId202"/>
    <p:sldId id="6272" r:id="rId203"/>
    <p:sldId id="6273" r:id="rId204"/>
    <p:sldId id="6274" r:id="rId205"/>
    <p:sldId id="6275" r:id="rId206"/>
    <p:sldId id="6276" r:id="rId207"/>
    <p:sldId id="6277" r:id="rId208"/>
    <p:sldId id="6278" r:id="rId209"/>
    <p:sldId id="6279" r:id="rId210"/>
    <p:sldId id="6280" r:id="rId211"/>
    <p:sldId id="6281" r:id="rId212"/>
    <p:sldId id="6282" r:id="rId213"/>
    <p:sldId id="6283" r:id="rId214"/>
    <p:sldId id="6286" r:id="rId215"/>
    <p:sldId id="6208" r:id="rId216"/>
    <p:sldId id="6209" r:id="rId217"/>
    <p:sldId id="6211" r:id="rId218"/>
    <p:sldId id="6398" r:id="rId219"/>
    <p:sldId id="6287" r:id="rId220"/>
    <p:sldId id="6288" r:id="rId221"/>
    <p:sldId id="6289" r:id="rId222"/>
    <p:sldId id="6290" r:id="rId223"/>
    <p:sldId id="6292" r:id="rId224"/>
    <p:sldId id="6293" r:id="rId225"/>
    <p:sldId id="6294" r:id="rId226"/>
    <p:sldId id="6295" r:id="rId227"/>
    <p:sldId id="6296" r:id="rId228"/>
    <p:sldId id="6297" r:id="rId229"/>
    <p:sldId id="6298" r:id="rId230"/>
    <p:sldId id="6299" r:id="rId231"/>
    <p:sldId id="6300" r:id="rId232"/>
    <p:sldId id="6302" r:id="rId233"/>
    <p:sldId id="6213" r:id="rId234"/>
    <p:sldId id="6305" r:id="rId235"/>
    <p:sldId id="6316" r:id="rId236"/>
    <p:sldId id="553" r:id="rId237"/>
    <p:sldId id="6318" r:id="rId238"/>
    <p:sldId id="6320" r:id="rId239"/>
    <p:sldId id="6321" r:id="rId240"/>
    <p:sldId id="6322" r:id="rId241"/>
    <p:sldId id="6323" r:id="rId242"/>
    <p:sldId id="6215" r:id="rId243"/>
    <p:sldId id="6325" r:id="rId244"/>
    <p:sldId id="6307" r:id="rId245"/>
    <p:sldId id="6326" r:id="rId246"/>
    <p:sldId id="6327" r:id="rId247"/>
    <p:sldId id="6328" r:id="rId248"/>
    <p:sldId id="6329" r:id="rId249"/>
    <p:sldId id="6330" r:id="rId250"/>
    <p:sldId id="6216" r:id="rId251"/>
    <p:sldId id="6309" r:id="rId252"/>
    <p:sldId id="6331" r:id="rId253"/>
    <p:sldId id="6332" r:id="rId254"/>
    <p:sldId id="6334" r:id="rId255"/>
    <p:sldId id="6333" r:id="rId256"/>
    <p:sldId id="6335" r:id="rId257"/>
    <p:sldId id="6336" r:id="rId258"/>
    <p:sldId id="6338" r:id="rId259"/>
    <p:sldId id="6339" r:id="rId260"/>
    <p:sldId id="6340" r:id="rId261"/>
    <p:sldId id="6342" r:id="rId262"/>
    <p:sldId id="6341" r:id="rId263"/>
    <p:sldId id="6343" r:id="rId264"/>
    <p:sldId id="6344" r:id="rId265"/>
    <p:sldId id="6345" r:id="rId266"/>
    <p:sldId id="6348" r:id="rId267"/>
    <p:sldId id="6346" r:id="rId268"/>
    <p:sldId id="6314" r:id="rId269"/>
    <p:sldId id="6315" r:id="rId270"/>
    <p:sldId id="6364" r:id="rId271"/>
    <p:sldId id="6365" r:id="rId272"/>
    <p:sldId id="6366" r:id="rId273"/>
    <p:sldId id="6367" r:id="rId274"/>
    <p:sldId id="6368" r:id="rId275"/>
    <p:sldId id="6369" r:id="rId276"/>
    <p:sldId id="6370" r:id="rId277"/>
    <p:sldId id="6371" r:id="rId278"/>
    <p:sldId id="6372" r:id="rId279"/>
    <p:sldId id="6373" r:id="rId280"/>
    <p:sldId id="6374" r:id="rId281"/>
    <p:sldId id="6375" r:id="rId282"/>
    <p:sldId id="6377" r:id="rId283"/>
    <p:sldId id="6378" r:id="rId284"/>
    <p:sldId id="6379" r:id="rId285"/>
    <p:sldId id="6380" r:id="rId286"/>
    <p:sldId id="6381" r:id="rId287"/>
    <p:sldId id="6382" r:id="rId288"/>
    <p:sldId id="6383" r:id="rId289"/>
    <p:sldId id="6384" r:id="rId290"/>
    <p:sldId id="6386" r:id="rId291"/>
    <p:sldId id="6387" r:id="rId292"/>
    <p:sldId id="6388" r:id="rId293"/>
    <p:sldId id="6389" r:id="rId294"/>
    <p:sldId id="6390" r:id="rId295"/>
    <p:sldId id="6415" r:id="rId296"/>
    <p:sldId id="6462" r:id="rId297"/>
    <p:sldId id="6463" r:id="rId298"/>
    <p:sldId id="6464" r:id="rId299"/>
    <p:sldId id="6465" r:id="rId300"/>
    <p:sldId id="6466" r:id="rId301"/>
    <p:sldId id="6467" r:id="rId302"/>
    <p:sldId id="6468" r:id="rId303"/>
    <p:sldId id="6469" r:id="rId304"/>
    <p:sldId id="6470" r:id="rId305"/>
    <p:sldId id="6391" r:id="rId306"/>
    <p:sldId id="6392" r:id="rId307"/>
    <p:sldId id="268" r:id="rId308"/>
    <p:sldId id="480" r:id="rId309"/>
    <p:sldId id="565" r:id="rId310"/>
    <p:sldId id="354" r:id="rId311"/>
    <p:sldId id="425" r:id="rId312"/>
    <p:sldId id="426" r:id="rId313"/>
    <p:sldId id="403" r:id="rId314"/>
    <p:sldId id="6441" r:id="rId315"/>
    <p:sldId id="430" r:id="rId316"/>
    <p:sldId id="6397" r:id="rId317"/>
    <p:sldId id="6419" r:id="rId318"/>
    <p:sldId id="431" r:id="rId31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8B"/>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3" autoAdjust="0"/>
    <p:restoredTop sz="89388" autoAdjust="0"/>
  </p:normalViewPr>
  <p:slideViewPr>
    <p:cSldViewPr>
      <p:cViewPr varScale="1">
        <p:scale>
          <a:sx n="114" d="100"/>
          <a:sy n="114"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theme" Target="theme/theme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notesMaster" Target="notesMasters/notesMaster1.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commentAuthors" Target="commentAuthors.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tableStyles" Target="tableStyles.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1025977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31951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161</a:t>
            </a:fld>
            <a:endParaRPr lang="en-US" altLang="zh-CN"/>
          </a:p>
        </p:txBody>
      </p:sp>
    </p:spTree>
    <p:extLst>
      <p:ext uri="{BB962C8B-B14F-4D97-AF65-F5344CB8AC3E}">
        <p14:creationId xmlns:p14="http://schemas.microsoft.com/office/powerpoint/2010/main" val="23565010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162</a:t>
            </a:fld>
            <a:endParaRPr lang="en-US" altLang="zh-CN"/>
          </a:p>
        </p:txBody>
      </p:sp>
    </p:spTree>
    <p:extLst>
      <p:ext uri="{BB962C8B-B14F-4D97-AF65-F5344CB8AC3E}">
        <p14:creationId xmlns:p14="http://schemas.microsoft.com/office/powerpoint/2010/main" val="18454572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163</a:t>
            </a:fld>
            <a:endParaRPr lang="en-US" altLang="zh-CN"/>
          </a:p>
        </p:txBody>
      </p:sp>
    </p:spTree>
    <p:extLst>
      <p:ext uri="{BB962C8B-B14F-4D97-AF65-F5344CB8AC3E}">
        <p14:creationId xmlns:p14="http://schemas.microsoft.com/office/powerpoint/2010/main" val="40267770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164</a:t>
            </a:fld>
            <a:endParaRPr lang="en-US" altLang="zh-CN"/>
          </a:p>
        </p:txBody>
      </p:sp>
    </p:spTree>
    <p:extLst>
      <p:ext uri="{BB962C8B-B14F-4D97-AF65-F5344CB8AC3E}">
        <p14:creationId xmlns:p14="http://schemas.microsoft.com/office/powerpoint/2010/main" val="35213519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165</a:t>
            </a:fld>
            <a:endParaRPr lang="en-US" altLang="zh-CN"/>
          </a:p>
        </p:txBody>
      </p:sp>
    </p:spTree>
    <p:extLst>
      <p:ext uri="{BB962C8B-B14F-4D97-AF65-F5344CB8AC3E}">
        <p14:creationId xmlns:p14="http://schemas.microsoft.com/office/powerpoint/2010/main" val="42919737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166</a:t>
            </a:fld>
            <a:endParaRPr lang="en-US" altLang="zh-CN"/>
          </a:p>
        </p:txBody>
      </p:sp>
    </p:spTree>
    <p:extLst>
      <p:ext uri="{BB962C8B-B14F-4D97-AF65-F5344CB8AC3E}">
        <p14:creationId xmlns:p14="http://schemas.microsoft.com/office/powerpoint/2010/main" val="26469210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167</a:t>
            </a:fld>
            <a:endParaRPr lang="en-US" altLang="zh-CN"/>
          </a:p>
        </p:txBody>
      </p:sp>
    </p:spTree>
    <p:extLst>
      <p:ext uri="{BB962C8B-B14F-4D97-AF65-F5344CB8AC3E}">
        <p14:creationId xmlns:p14="http://schemas.microsoft.com/office/powerpoint/2010/main" val="8399177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168</a:t>
            </a:fld>
            <a:endParaRPr lang="en-US" altLang="zh-CN"/>
          </a:p>
        </p:txBody>
      </p:sp>
    </p:spTree>
    <p:extLst>
      <p:ext uri="{BB962C8B-B14F-4D97-AF65-F5344CB8AC3E}">
        <p14:creationId xmlns:p14="http://schemas.microsoft.com/office/powerpoint/2010/main" val="34742071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169</a:t>
            </a:fld>
            <a:endParaRPr lang="en-US" altLang="zh-CN"/>
          </a:p>
        </p:txBody>
      </p:sp>
    </p:spTree>
    <p:extLst>
      <p:ext uri="{BB962C8B-B14F-4D97-AF65-F5344CB8AC3E}">
        <p14:creationId xmlns:p14="http://schemas.microsoft.com/office/powerpoint/2010/main" val="15727861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170</a:t>
            </a:fld>
            <a:endParaRPr lang="en-US" altLang="zh-CN"/>
          </a:p>
        </p:txBody>
      </p:sp>
    </p:spTree>
    <p:extLst>
      <p:ext uri="{BB962C8B-B14F-4D97-AF65-F5344CB8AC3E}">
        <p14:creationId xmlns:p14="http://schemas.microsoft.com/office/powerpoint/2010/main" val="391653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43910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171</a:t>
            </a:fld>
            <a:endParaRPr lang="en-US" altLang="zh-CN"/>
          </a:p>
        </p:txBody>
      </p:sp>
    </p:spTree>
    <p:extLst>
      <p:ext uri="{BB962C8B-B14F-4D97-AF65-F5344CB8AC3E}">
        <p14:creationId xmlns:p14="http://schemas.microsoft.com/office/powerpoint/2010/main" val="4368747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172</a:t>
            </a:fld>
            <a:endParaRPr lang="en-US" altLang="zh-CN"/>
          </a:p>
        </p:txBody>
      </p:sp>
    </p:spTree>
    <p:extLst>
      <p:ext uri="{BB962C8B-B14F-4D97-AF65-F5344CB8AC3E}">
        <p14:creationId xmlns:p14="http://schemas.microsoft.com/office/powerpoint/2010/main" val="23359095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173</a:t>
            </a:fld>
            <a:endParaRPr lang="en-US" altLang="zh-CN"/>
          </a:p>
        </p:txBody>
      </p:sp>
    </p:spTree>
    <p:extLst>
      <p:ext uri="{BB962C8B-B14F-4D97-AF65-F5344CB8AC3E}">
        <p14:creationId xmlns:p14="http://schemas.microsoft.com/office/powerpoint/2010/main" val="25972714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174</a:t>
            </a:fld>
            <a:endParaRPr lang="en-US" altLang="zh-CN"/>
          </a:p>
        </p:txBody>
      </p:sp>
    </p:spTree>
    <p:extLst>
      <p:ext uri="{BB962C8B-B14F-4D97-AF65-F5344CB8AC3E}">
        <p14:creationId xmlns:p14="http://schemas.microsoft.com/office/powerpoint/2010/main" val="30057777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175</a:t>
            </a:fld>
            <a:endParaRPr lang="en-US" altLang="zh-CN"/>
          </a:p>
        </p:txBody>
      </p:sp>
    </p:spTree>
    <p:extLst>
      <p:ext uri="{BB962C8B-B14F-4D97-AF65-F5344CB8AC3E}">
        <p14:creationId xmlns:p14="http://schemas.microsoft.com/office/powerpoint/2010/main" val="4297646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176</a:t>
            </a:fld>
            <a:endParaRPr lang="en-US" altLang="zh-CN"/>
          </a:p>
        </p:txBody>
      </p:sp>
    </p:spTree>
    <p:extLst>
      <p:ext uri="{BB962C8B-B14F-4D97-AF65-F5344CB8AC3E}">
        <p14:creationId xmlns:p14="http://schemas.microsoft.com/office/powerpoint/2010/main" val="39466845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177</a:t>
            </a:fld>
            <a:endParaRPr lang="en-US" altLang="zh-CN"/>
          </a:p>
        </p:txBody>
      </p:sp>
    </p:spTree>
    <p:extLst>
      <p:ext uri="{BB962C8B-B14F-4D97-AF65-F5344CB8AC3E}">
        <p14:creationId xmlns:p14="http://schemas.microsoft.com/office/powerpoint/2010/main" val="4743941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178</a:t>
            </a:fld>
            <a:endParaRPr lang="en-US" altLang="zh-CN"/>
          </a:p>
        </p:txBody>
      </p:sp>
    </p:spTree>
    <p:extLst>
      <p:ext uri="{BB962C8B-B14F-4D97-AF65-F5344CB8AC3E}">
        <p14:creationId xmlns:p14="http://schemas.microsoft.com/office/powerpoint/2010/main" val="959129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179</a:t>
            </a:fld>
            <a:endParaRPr lang="en-US" altLang="zh-CN"/>
          </a:p>
        </p:txBody>
      </p:sp>
    </p:spTree>
    <p:extLst>
      <p:ext uri="{BB962C8B-B14F-4D97-AF65-F5344CB8AC3E}">
        <p14:creationId xmlns:p14="http://schemas.microsoft.com/office/powerpoint/2010/main" val="37686017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=PZZvhqnch5o&amp;list=PLAwxTw4SYaPkNw98-MFodLzKgi6bYGjZs&amp;index=27</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180</a:t>
            </a:fld>
            <a:endParaRPr lang="en-US" altLang="zh-CN"/>
          </a:p>
        </p:txBody>
      </p:sp>
    </p:spTree>
    <p:extLst>
      <p:ext uri="{BB962C8B-B14F-4D97-AF65-F5344CB8AC3E}">
        <p14:creationId xmlns:p14="http://schemas.microsoft.com/office/powerpoint/2010/main" val="403841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62259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181</a:t>
            </a:fld>
            <a:endParaRPr lang="en-US" altLang="zh-CN"/>
          </a:p>
        </p:txBody>
      </p:sp>
    </p:spTree>
    <p:extLst>
      <p:ext uri="{BB962C8B-B14F-4D97-AF65-F5344CB8AC3E}">
        <p14:creationId xmlns:p14="http://schemas.microsoft.com/office/powerpoint/2010/main" val="2946918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182</a:t>
            </a:fld>
            <a:endParaRPr lang="en-US" altLang="zh-CN"/>
          </a:p>
        </p:txBody>
      </p:sp>
    </p:spTree>
    <p:extLst>
      <p:ext uri="{BB962C8B-B14F-4D97-AF65-F5344CB8AC3E}">
        <p14:creationId xmlns:p14="http://schemas.microsoft.com/office/powerpoint/2010/main" val="41131390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Before we describe the details of the reservation stations and the algorithm, let’s look at the steps an instruction goes through. There are only three steps, although each one can now take an arbitrary number of clock cycles: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Issue, Execute, Write Result</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183</a:t>
            </a:fld>
            <a:endParaRPr lang="en-US" altLang="zh-CN"/>
          </a:p>
        </p:txBody>
      </p:sp>
    </p:spTree>
    <p:extLst>
      <p:ext uri="{BB962C8B-B14F-4D97-AF65-F5344CB8AC3E}">
        <p14:creationId xmlns:p14="http://schemas.microsoft.com/office/powerpoint/2010/main" val="11703918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a:t>
            </a:r>
            <a:r>
              <a:rPr lang="en-US" sz="1200" kern="1200" dirty="0" err="1">
                <a:solidFill>
                  <a:schemeClr val="tx1"/>
                </a:solidFill>
                <a:effectLst/>
                <a:latin typeface="Arial" charset="0"/>
                <a:ea typeface="宋体" charset="-122"/>
                <a:cs typeface="+mn-cs"/>
              </a:rPr>
              <a:t>Getthenextinstructionfromtheheadoftheinstructionqueue,whichis</a:t>
            </a:r>
            <a:r>
              <a:rPr lang="en-US" sz="1200" kern="1200" dirty="0">
                <a:solidFill>
                  <a:schemeClr val="tx1"/>
                </a:solidFill>
                <a:effectLst/>
                <a:latin typeface="Arial" charset="0"/>
                <a:ea typeface="宋体"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charset="0"/>
                <a:ea typeface="宋体" charset="-122"/>
                <a:cs typeface="+mn-cs"/>
              </a:rPr>
              <a:t>isters</a:t>
            </a:r>
            <a:r>
              <a:rPr lang="en-US" sz="1200" kern="1200" dirty="0">
                <a:solidFill>
                  <a:schemeClr val="tx1"/>
                </a:solidFill>
                <a:effectLst/>
                <a:latin typeface="Arial" charset="0"/>
                <a:ea typeface="宋体"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184</a:t>
            </a:fld>
            <a:endParaRPr lang="en-US" altLang="zh-CN"/>
          </a:p>
        </p:txBody>
      </p:sp>
    </p:spTree>
    <p:extLst>
      <p:ext uri="{BB962C8B-B14F-4D97-AF65-F5344CB8AC3E}">
        <p14:creationId xmlns:p14="http://schemas.microsoft.com/office/powerpoint/2010/main" val="4000643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charset="0"/>
                <a:ea typeface="宋体" charset="-122"/>
                <a:cs typeface="+mn-cs"/>
              </a:rPr>
              <a:t>Loads and stores require a two-step execution process. The first step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charset="0"/>
                <a:ea typeface="宋体" charset="-122"/>
                <a:cs typeface="+mn-cs"/>
              </a:rPr>
              <a:t>To preserve exception behavior, no instruction is allowed to initiate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185</a:t>
            </a:fld>
            <a:endParaRPr lang="en-US" altLang="zh-CN"/>
          </a:p>
        </p:txBody>
      </p:sp>
    </p:spTree>
    <p:extLst>
      <p:ext uri="{BB962C8B-B14F-4D97-AF65-F5344CB8AC3E}">
        <p14:creationId xmlns:p14="http://schemas.microsoft.com/office/powerpoint/2010/main" val="7654309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for this result. Stores are buffered in the store buffer until both the value to be stored and the store address are available; then the result is written as soon as the memory unit is free.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186</a:t>
            </a:fld>
            <a:endParaRPr lang="en-US" altLang="zh-CN"/>
          </a:p>
        </p:txBody>
      </p:sp>
    </p:spTree>
    <p:extLst>
      <p:ext uri="{BB962C8B-B14F-4D97-AF65-F5344CB8AC3E}">
        <p14:creationId xmlns:p14="http://schemas.microsoft.com/office/powerpoint/2010/main" val="21951913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register file has a field, Qi: </a:t>
            </a:r>
            <a:endParaRPr lang="en-US" dirty="0">
              <a:effectLst/>
            </a:endParaRPr>
          </a:p>
          <a:p>
            <a:r>
              <a:rPr lang="en-US" sz="1200" kern="1200" dirty="0">
                <a:solidFill>
                  <a:schemeClr val="tx1"/>
                </a:solidFill>
                <a:effectLst/>
                <a:latin typeface="Arial" charset="0"/>
                <a:ea typeface="宋体"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charset="0"/>
                <a:ea typeface="宋体" charset="-122"/>
                <a:cs typeface="+mn-cs"/>
              </a:rPr>
              <a:t>meaning that the value is simply the register contents. </a:t>
            </a:r>
            <a:endParaRPr lang="en-US" dirty="0"/>
          </a:p>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189</a:t>
            </a:fld>
            <a:endParaRPr lang="en-US" altLang="zh-CN"/>
          </a:p>
        </p:txBody>
      </p:sp>
    </p:spTree>
    <p:extLst>
      <p:ext uri="{BB962C8B-B14F-4D97-AF65-F5344CB8AC3E}">
        <p14:creationId xmlns:p14="http://schemas.microsoft.com/office/powerpoint/2010/main" val="4336734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load and store buffers each have a field, A, which holds the result of the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a:t>
            </a:r>
            <a:r>
              <a:rPr lang="en-US" sz="1200" kern="1200" dirty="0">
                <a:solidFill>
                  <a:schemeClr val="tx1"/>
                </a:solidFill>
                <a:effectLst/>
                <a:latin typeface="Arial" charset="0"/>
                <a:ea typeface="宋体" charset="-122"/>
                <a:cs typeface="+mn-cs"/>
              </a:rPr>
              <a:t> address once the first step of execution has been completed.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190</a:t>
            </a:fld>
            <a:endParaRPr lang="en-US" altLang="zh-CN"/>
          </a:p>
        </p:txBody>
      </p:sp>
    </p:spTree>
    <p:extLst>
      <p:ext uri="{BB962C8B-B14F-4D97-AF65-F5344CB8AC3E}">
        <p14:creationId xmlns:p14="http://schemas.microsoft.com/office/powerpoint/2010/main" val="28208886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4054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446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189634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19168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69755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70497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39441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35087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20054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56723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856931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57308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207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56359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6265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92445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05813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Reservation station status form is filled with the help of register status, that is, to determine which reservation stations that </a:t>
            </a:r>
            <a:r>
              <a:rPr lang="en-US" dirty="0" err="1"/>
              <a:t>Qj</a:t>
            </a:r>
            <a:r>
              <a:rPr lang="en-US" dirty="0"/>
              <a:t> and </a:t>
            </a:r>
            <a:r>
              <a:rPr lang="en-US" dirty="0" err="1"/>
              <a:t>Qk</a:t>
            </a:r>
            <a:r>
              <a:rPr lang="en-US" dirty="0"/>
              <a:t> relate to;</a:t>
            </a: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13526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50788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37010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82460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5683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3.13 Steps in the algorithm and what is required for each step. For the issuing instruction, </a:t>
            </a:r>
            <a:r>
              <a:rPr lang="en-US" sz="1200" kern="1200" dirty="0" err="1">
                <a:solidFill>
                  <a:schemeClr val="tx1"/>
                </a:solidFill>
                <a:effectLst/>
                <a:latin typeface="Arial" charset="0"/>
                <a:ea typeface="宋体" charset="-122"/>
                <a:cs typeface="+mn-cs"/>
              </a:rPr>
              <a:t>rd</a:t>
            </a:r>
            <a:r>
              <a:rPr lang="en-US" sz="1200" kern="1200" dirty="0">
                <a:solidFill>
                  <a:schemeClr val="tx1"/>
                </a:solidFill>
                <a:effectLst/>
                <a:latin typeface="Arial" charset="0"/>
                <a:ea typeface="宋体" charset="-122"/>
                <a:cs typeface="+mn-cs"/>
              </a:rPr>
              <a:t> is the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rs</a:t>
            </a:r>
            <a:r>
              <a:rPr lang="en-US" sz="1200" kern="1200" dirty="0">
                <a:solidFill>
                  <a:schemeClr val="tx1"/>
                </a:solidFill>
                <a:effectLst/>
                <a:latin typeface="Arial" charset="0"/>
                <a:ea typeface="宋体" charset="-122"/>
                <a:cs typeface="+mn-cs"/>
              </a:rPr>
              <a:t> and rt are the source register numbers, </a:t>
            </a:r>
            <a:r>
              <a:rPr lang="en-US" sz="1200" kern="1200" dirty="0" err="1">
                <a:solidFill>
                  <a:schemeClr val="tx1"/>
                </a:solidFill>
                <a:effectLst/>
                <a:latin typeface="Arial" charset="0"/>
                <a:ea typeface="宋体" charset="-122"/>
                <a:cs typeface="+mn-cs"/>
              </a:rPr>
              <a:t>imm</a:t>
            </a:r>
            <a:r>
              <a:rPr lang="en-US" sz="1200" kern="1200" dirty="0">
                <a:solidFill>
                  <a:schemeClr val="tx1"/>
                </a:solidFill>
                <a:effectLst/>
                <a:latin typeface="Arial" charset="0"/>
                <a:ea typeface="宋体" charset="-122"/>
                <a:cs typeface="+mn-cs"/>
              </a:rPr>
              <a:t> is the sign-extended immediate field, and r is the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 or buffer that the instruction is assigned to. RS is the reservation station data structure. The value returned by an FP unit or by the load unit is called result. </a:t>
            </a:r>
            <a:r>
              <a:rPr lang="en-US" sz="1200" kern="1200" dirty="0" err="1">
                <a:solidFill>
                  <a:schemeClr val="tx1"/>
                </a:solidFill>
                <a:effectLst/>
                <a:latin typeface="Arial" charset="0"/>
                <a:ea typeface="宋体" charset="-122"/>
                <a:cs typeface="+mn-cs"/>
              </a:rPr>
              <a:t>RegisterStat</a:t>
            </a:r>
            <a:r>
              <a:rPr lang="en-US" sz="1200" kern="1200" dirty="0">
                <a:solidFill>
                  <a:schemeClr val="tx1"/>
                </a:solidFill>
                <a:effectLst/>
                <a:latin typeface="Arial" charset="0"/>
                <a:ea typeface="宋体" charset="-122"/>
                <a:cs typeface="+mn-cs"/>
              </a:rPr>
              <a:t> is the register status data structure (not the register file, which is Regs[]). When an instruction is issued, the destination register has its Qi field set to the number of the buffer or reservation station to which the instruction is issued. If the operands are available in the registers, they are stored in the V fields. Otherwise, the Q fields are set to indicate the reservation station that will produce the values needed as source operands. The instruction waits at the reservation station until both its operands are available, indicated by zero in the Q fields. The Q fields are set to zero either when this instruction is issued or when an instruction on which this instruction depends completes and does its write back. When an instruction has finished execution and the CDB is available, it can do its write back. All the buffers, registers, and reservation stations whose values of </a:t>
            </a:r>
            <a:r>
              <a:rPr lang="en-US" sz="1200" kern="1200" dirty="0" err="1">
                <a:solidFill>
                  <a:schemeClr val="tx1"/>
                </a:solidFill>
                <a:effectLst/>
                <a:latin typeface="Arial" charset="0"/>
                <a:ea typeface="宋体" charset="-122"/>
                <a:cs typeface="+mn-cs"/>
              </a:rPr>
              <a:t>Qj</a:t>
            </a:r>
            <a:r>
              <a:rPr lang="en-US" sz="1200" kern="1200" dirty="0">
                <a:solidFill>
                  <a:schemeClr val="tx1"/>
                </a:solidFill>
                <a:effectLst/>
                <a:latin typeface="Arial" charset="0"/>
                <a:ea typeface="宋体" charset="-122"/>
                <a:cs typeface="+mn-cs"/>
              </a:rPr>
              <a:t> or </a:t>
            </a:r>
            <a:r>
              <a:rPr lang="en-US" sz="1200" kern="1200" dirty="0" err="1">
                <a:solidFill>
                  <a:schemeClr val="tx1"/>
                </a:solidFill>
                <a:effectLst/>
                <a:latin typeface="Arial" charset="0"/>
                <a:ea typeface="宋体" charset="-122"/>
                <a:cs typeface="+mn-cs"/>
              </a:rPr>
              <a:t>Qk</a:t>
            </a:r>
            <a:r>
              <a:rPr lang="en-US" sz="1200" kern="1200" dirty="0">
                <a:solidFill>
                  <a:schemeClr val="tx1"/>
                </a:solidFill>
                <a:effectLst/>
                <a:latin typeface="Arial" charset="0"/>
                <a:ea typeface="宋体" charset="-122"/>
                <a:cs typeface="+mn-cs"/>
              </a:rPr>
              <a:t> are the same as the completing reservation station update their values from the CDB and mark the Q fields to indicate that values have been received. Thus the CDB can broadcast its result to many destinations in a single clock cycle, and if the waiting instructions have their operands, they can all begin execution on the next clock cycle. Loads go through two steps in execute, and stores perform slightly differently during Write Result, where they may have to wait for the value to store. Remember that, to preserve exception </a:t>
            </a:r>
            <a:r>
              <a:rPr lang="en-US" sz="1200" kern="1200" dirty="0" err="1">
                <a:solidFill>
                  <a:schemeClr val="tx1"/>
                </a:solidFill>
                <a:effectLst/>
                <a:latin typeface="Arial" charset="0"/>
                <a:ea typeface="宋体" charset="-122"/>
                <a:cs typeface="+mn-cs"/>
              </a:rPr>
              <a:t>behav</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ior</a:t>
            </a:r>
            <a:r>
              <a:rPr lang="en-US" sz="1200" kern="1200" dirty="0">
                <a:solidFill>
                  <a:schemeClr val="tx1"/>
                </a:solidFill>
                <a:effectLst/>
                <a:latin typeface="Arial" charset="0"/>
                <a:ea typeface="宋体" charset="-122"/>
                <a:cs typeface="+mn-cs"/>
              </a:rPr>
              <a:t>, instructions should not be allowed to execute if a branch that is earlier in program order has not yet completed. Because no concept of program order is maintained after the issue stage, this restriction is usually implemented by preventing any instruction from leaving the issue step if there is a pending branch already in the pipeline. In Section 3.6, we will see how speculation support removes this restriction.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212</a:t>
            </a:fld>
            <a:endParaRPr lang="en-US" altLang="zh-CN"/>
          </a:p>
        </p:txBody>
      </p:sp>
    </p:spTree>
    <p:extLst>
      <p:ext uri="{BB962C8B-B14F-4D97-AF65-F5344CB8AC3E}">
        <p14:creationId xmlns:p14="http://schemas.microsoft.com/office/powerpoint/2010/main" val="27696853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full power of eliminating WAW and WAR hazards through dynamic renaming of registers, we must look at a loop. Consider the following sim- </a:t>
            </a:r>
            <a:r>
              <a:rPr lang="en-US" sz="1200" kern="1200" dirty="0" err="1">
                <a:solidFill>
                  <a:schemeClr val="tx1"/>
                </a:solidFill>
                <a:effectLst/>
                <a:latin typeface="Arial" charset="0"/>
                <a:ea typeface="宋体" charset="-122"/>
                <a:cs typeface="+mn-cs"/>
              </a:rPr>
              <a:t>ple</a:t>
            </a:r>
            <a:r>
              <a:rPr lang="en-US" sz="1200" kern="1200" dirty="0">
                <a:solidFill>
                  <a:schemeClr val="tx1"/>
                </a:solidFill>
                <a:effectLst/>
                <a:latin typeface="Arial" charset="0"/>
                <a:ea typeface="宋体" charset="-122"/>
                <a:cs typeface="+mn-cs"/>
              </a:rPr>
              <a:t> sequence for multiplying the elements of an array by a scalar in f2: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we predict that branches are taken, using reservation stations will allow multiple executions of this loop to proceed at once. This advantage is gained without changing the code—in effect, the loop is unrolled dynamically by the hard- ware using the reservation stations obtained by renaming to act as additional registers.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have issued all the instructions in two successive iterations of the loop, but none of the floating-point load/stores or operations have com- </a:t>
            </a:r>
            <a:r>
              <a:rPr lang="en-US" sz="1200" kern="1200" dirty="0" err="1">
                <a:solidFill>
                  <a:schemeClr val="tx1"/>
                </a:solidFill>
                <a:effectLst/>
                <a:latin typeface="Arial" charset="0"/>
                <a:ea typeface="宋体" charset="-122"/>
                <a:cs typeface="+mn-cs"/>
              </a:rPr>
              <a:t>pleted</a:t>
            </a:r>
            <a:r>
              <a:rPr lang="en-US" sz="1200" kern="1200" dirty="0">
                <a:solidFill>
                  <a:schemeClr val="tx1"/>
                </a:solidFill>
                <a:effectLst/>
                <a:latin typeface="Arial" charset="0"/>
                <a:ea typeface="宋体" charset="-122"/>
                <a:cs typeface="+mn-cs"/>
              </a:rPr>
              <a:t>. Figure 3.14 shows reservation stations, register status tables, and load and store buffers at this point.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229</a:t>
            </a:fld>
            <a:endParaRPr lang="en-US" altLang="zh-CN"/>
          </a:p>
        </p:txBody>
      </p:sp>
    </p:spTree>
    <p:extLst>
      <p:ext uri="{BB962C8B-B14F-4D97-AF65-F5344CB8AC3E}">
        <p14:creationId xmlns:p14="http://schemas.microsoft.com/office/powerpoint/2010/main" val="302346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477805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3.14 Two active iterations of the loop with no instruction yet completed. Entries in the multiplier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stations indicate that the outstanding loads are the sources. The store reservation stations indicate that the multiply destination is the source of the value to store.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integer ALU operation is ignored, and it is assumed the branch was predicted as taken.) Once the system reaches this state, two copies of the loop could be sustained with a CPI close to 1.0, provided the multiplies could complete in four clock cycles. With a latency of six cycles, additional iterations will need to be processed before the steady state can be reached. This requires more reservation stations to hold instructions that are in execution. As we will see later in this chapter, when extended with multiple issue instructions,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approach can sustain more than one instruction per clock.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91229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231</a:t>
            </a:fld>
            <a:endParaRPr lang="en-US" altLang="zh-CN"/>
          </a:p>
        </p:txBody>
      </p:sp>
    </p:spTree>
    <p:extLst>
      <p:ext uri="{BB962C8B-B14F-4D97-AF65-F5344CB8AC3E}">
        <p14:creationId xmlns:p14="http://schemas.microsoft.com/office/powerpoint/2010/main" val="21426806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5669472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233</a:t>
            </a:fld>
            <a:endParaRPr lang="en-US" altLang="zh-CN"/>
          </a:p>
        </p:txBody>
      </p:sp>
    </p:spTree>
    <p:extLst>
      <p:ext uri="{BB962C8B-B14F-4D97-AF65-F5344CB8AC3E}">
        <p14:creationId xmlns:p14="http://schemas.microsoft.com/office/powerpoint/2010/main" val="2483935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exploit more instruction-level parallelism, maintaining control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234</a:t>
            </a:fld>
            <a:endParaRPr lang="en-US" altLang="zh-CN"/>
          </a:p>
        </p:txBody>
      </p:sp>
    </p:spTree>
    <p:extLst>
      <p:ext uri="{BB962C8B-B14F-4D97-AF65-F5344CB8AC3E}">
        <p14:creationId xmlns:p14="http://schemas.microsoft.com/office/powerpoint/2010/main" val="20058019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235</a:t>
            </a:fld>
            <a:endParaRPr lang="en-US" altLang="zh-CN"/>
          </a:p>
        </p:txBody>
      </p:sp>
    </p:spTree>
    <p:extLst>
      <p:ext uri="{BB962C8B-B14F-4D97-AF65-F5344CB8AC3E}">
        <p14:creationId xmlns:p14="http://schemas.microsoft.com/office/powerpoint/2010/main" val="21576195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charset="0"/>
                <a:ea typeface="宋体" charset="-122"/>
                <a:cs typeface="+mn-cs"/>
              </a:rPr>
              <a:t>anism</a:t>
            </a:r>
            <a:r>
              <a:rPr lang="en-US" sz="1200" kern="1200" dirty="0">
                <a:solidFill>
                  <a:schemeClr val="tx1"/>
                </a:solidFill>
                <a:effectLst/>
                <a:latin typeface="Arial" charset="0"/>
                <a:ea typeface="宋体"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236</a:t>
            </a:fld>
            <a:endParaRPr lang="en-US" altLang="zh-CN"/>
          </a:p>
        </p:txBody>
      </p:sp>
    </p:spTree>
    <p:extLst>
      <p:ext uri="{BB962C8B-B14F-4D97-AF65-F5344CB8AC3E}">
        <p14:creationId xmlns:p14="http://schemas.microsoft.com/office/powerpoint/2010/main" val="8351154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charset="0"/>
                <a:ea typeface="宋体" charset="-122"/>
                <a:cs typeface="+mn-cs"/>
              </a:rPr>
              <a:t>anisms</a:t>
            </a:r>
            <a:r>
              <a:rPr lang="en-US" sz="1200" kern="1200" dirty="0">
                <a:solidFill>
                  <a:schemeClr val="tx1"/>
                </a:solidFill>
                <a:effectLst/>
                <a:latin typeface="Arial" charset="0"/>
                <a:ea typeface="宋体"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237</a:t>
            </a:fld>
            <a:endParaRPr lang="en-US" altLang="zh-CN"/>
          </a:p>
        </p:txBody>
      </p:sp>
    </p:spTree>
    <p:extLst>
      <p:ext uri="{BB962C8B-B14F-4D97-AF65-F5344CB8AC3E}">
        <p14:creationId xmlns:p14="http://schemas.microsoft.com/office/powerpoint/2010/main" val="6315652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Hardware-based speculation combines three key ideas: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branch prediction to choose which instructions to execute,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speculation to allow the execution of instructions before the control dependences are resolved (with the ability to undo the effects of an incorrectly speculated sequence),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charset="0"/>
                <a:ea typeface="宋体" charset="-122"/>
                <a:cs typeface="+mn-cs"/>
              </a:rPr>
              <a:t>irrevo</a:t>
            </a:r>
            <a:r>
              <a:rPr lang="en-US" sz="1200" kern="1200" dirty="0">
                <a:solidFill>
                  <a:schemeClr val="tx1"/>
                </a:solidFill>
                <a:effectLst/>
                <a:latin typeface="Arial" charset="0"/>
                <a:ea typeface="宋体"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238</a:t>
            </a:fld>
            <a:endParaRPr lang="en-US" altLang="zh-CN"/>
          </a:p>
        </p:txBody>
      </p:sp>
    </p:spTree>
    <p:extLst>
      <p:ext uri="{BB962C8B-B14F-4D97-AF65-F5344CB8AC3E}">
        <p14:creationId xmlns:p14="http://schemas.microsoft.com/office/powerpoint/2010/main" val="127271187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239</a:t>
            </a:fld>
            <a:endParaRPr lang="en-US" altLang="zh-CN"/>
          </a:p>
        </p:txBody>
      </p:sp>
    </p:spTree>
    <p:extLst>
      <p:ext uri="{BB962C8B-B14F-4D97-AF65-F5344CB8AC3E}">
        <p14:creationId xmlns:p14="http://schemas.microsoft.com/office/powerpoint/2010/main" val="3219895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678545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240</a:t>
            </a:fld>
            <a:endParaRPr lang="en-US" altLang="zh-CN"/>
          </a:p>
        </p:txBody>
      </p:sp>
    </p:spTree>
    <p:extLst>
      <p:ext uri="{BB962C8B-B14F-4D97-AF65-F5344CB8AC3E}">
        <p14:creationId xmlns:p14="http://schemas.microsoft.com/office/powerpoint/2010/main" val="388154578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241</a:t>
            </a:fld>
            <a:endParaRPr lang="en-US" altLang="zh-CN"/>
          </a:p>
        </p:txBody>
      </p:sp>
    </p:spTree>
    <p:extLst>
      <p:ext uri="{BB962C8B-B14F-4D97-AF65-F5344CB8AC3E}">
        <p14:creationId xmlns:p14="http://schemas.microsoft.com/office/powerpoint/2010/main" val="336541887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242</a:t>
            </a:fld>
            <a:endParaRPr lang="en-US" altLang="zh-CN"/>
          </a:p>
        </p:txBody>
      </p:sp>
    </p:spTree>
    <p:extLst>
      <p:ext uri="{BB962C8B-B14F-4D97-AF65-F5344CB8AC3E}">
        <p14:creationId xmlns:p14="http://schemas.microsoft.com/office/powerpoint/2010/main" val="39844219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ations</a:t>
            </a:r>
            <a:r>
              <a:rPr lang="en-US" sz="1200" kern="1200" dirty="0">
                <a:solidFill>
                  <a:schemeClr val="tx1"/>
                </a:solidFill>
                <a:effectLst/>
                <a:latin typeface="Arial" charset="0"/>
                <a:ea typeface="宋体"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we will explore an alternative implementation that uses extra registers for </a:t>
            </a:r>
            <a:r>
              <a:rPr lang="en-US" sz="1200" kern="1200" dirty="0" err="1">
                <a:solidFill>
                  <a:schemeClr val="tx1"/>
                </a:solidFill>
                <a:effectLst/>
                <a:latin typeface="Arial" charset="0"/>
                <a:ea typeface="宋体" charset="-122"/>
                <a:cs typeface="+mn-cs"/>
              </a:rPr>
              <a:t>renam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243</a:t>
            </a:fld>
            <a:endParaRPr lang="en-US" altLang="zh-CN"/>
          </a:p>
        </p:txBody>
      </p:sp>
    </p:spTree>
    <p:extLst>
      <p:ext uri="{BB962C8B-B14F-4D97-AF65-F5344CB8AC3E}">
        <p14:creationId xmlns:p14="http://schemas.microsoft.com/office/powerpoint/2010/main" val="21301169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244</a:t>
            </a:fld>
            <a:endParaRPr lang="en-US" altLang="zh-CN"/>
          </a:p>
        </p:txBody>
      </p:sp>
    </p:spTree>
    <p:extLst>
      <p:ext uri="{BB962C8B-B14F-4D97-AF65-F5344CB8AC3E}">
        <p14:creationId xmlns:p14="http://schemas.microsoft.com/office/powerpoint/2010/main" val="2045492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245</a:t>
            </a:fld>
            <a:endParaRPr lang="en-US" altLang="zh-CN"/>
          </a:p>
        </p:txBody>
      </p:sp>
    </p:spTree>
    <p:extLst>
      <p:ext uri="{BB962C8B-B14F-4D97-AF65-F5344CB8AC3E}">
        <p14:creationId xmlns:p14="http://schemas.microsoft.com/office/powerpoint/2010/main" val="12003806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are the four steps involved in instruction execution: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246</a:t>
            </a:fld>
            <a:endParaRPr lang="en-US" altLang="zh-CN"/>
          </a:p>
        </p:txBody>
      </p:sp>
    </p:spTree>
    <p:extLst>
      <p:ext uri="{BB962C8B-B14F-4D97-AF65-F5344CB8AC3E}">
        <p14:creationId xmlns:p14="http://schemas.microsoft.com/office/powerpoint/2010/main" val="23785860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247</a:t>
            </a:fld>
            <a:endParaRPr lang="en-US" altLang="zh-CN"/>
          </a:p>
        </p:txBody>
      </p:sp>
    </p:spTree>
    <p:extLst>
      <p:ext uri="{BB962C8B-B14F-4D97-AF65-F5344CB8AC3E}">
        <p14:creationId xmlns:p14="http://schemas.microsoft.com/office/powerpoint/2010/main" val="26532978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charset="0"/>
                <a:ea typeface="宋体" charset="-122"/>
                <a:cs typeface="+mn-cs"/>
              </a:rPr>
              <a:t>haz</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ards</a:t>
            </a:r>
            <a:r>
              <a:rPr lang="en-US" sz="1200" kern="1200" dirty="0">
                <a:solidFill>
                  <a:schemeClr val="tx1"/>
                </a:solidFill>
                <a:effectLst/>
                <a:latin typeface="Arial" charset="0"/>
                <a:ea typeface="宋体"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248</a:t>
            </a:fld>
            <a:endParaRPr lang="en-US" altLang="zh-CN"/>
          </a:p>
        </p:txBody>
      </p:sp>
    </p:spTree>
    <p:extLst>
      <p:ext uri="{BB962C8B-B14F-4D97-AF65-F5344CB8AC3E}">
        <p14:creationId xmlns:p14="http://schemas.microsoft.com/office/powerpoint/2010/main" val="65761141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249</a:t>
            </a:fld>
            <a:endParaRPr lang="en-US" altLang="zh-CN"/>
          </a:p>
        </p:txBody>
      </p:sp>
    </p:spTree>
    <p:extLst>
      <p:ext uri="{BB962C8B-B14F-4D97-AF65-F5344CB8AC3E}">
        <p14:creationId xmlns:p14="http://schemas.microsoft.com/office/powerpoint/2010/main" val="3121281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63070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250</a:t>
            </a:fld>
            <a:endParaRPr lang="en-US" altLang="zh-CN"/>
          </a:p>
        </p:txBody>
      </p:sp>
    </p:spTree>
    <p:extLst>
      <p:ext uri="{BB962C8B-B14F-4D97-AF65-F5344CB8AC3E}">
        <p14:creationId xmlns:p14="http://schemas.microsoft.com/office/powerpoint/2010/main" val="38049552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251</a:t>
            </a:fld>
            <a:endParaRPr lang="en-US" altLang="zh-CN"/>
          </a:p>
        </p:txBody>
      </p:sp>
    </p:spTree>
    <p:extLst>
      <p:ext uri="{BB962C8B-B14F-4D97-AF65-F5344CB8AC3E}">
        <p14:creationId xmlns:p14="http://schemas.microsoft.com/office/powerpoint/2010/main" val="40211123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252</a:t>
            </a:fld>
            <a:endParaRPr lang="en-US" altLang="zh-CN"/>
          </a:p>
        </p:txBody>
      </p:sp>
    </p:spTree>
    <p:extLst>
      <p:ext uri="{BB962C8B-B14F-4D97-AF65-F5344CB8AC3E}">
        <p14:creationId xmlns:p14="http://schemas.microsoft.com/office/powerpoint/2010/main" val="38741804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253</a:t>
            </a:fld>
            <a:endParaRPr lang="en-US" altLang="zh-CN"/>
          </a:p>
        </p:txBody>
      </p:sp>
    </p:spTree>
    <p:extLst>
      <p:ext uri="{BB962C8B-B14F-4D97-AF65-F5344CB8AC3E}">
        <p14:creationId xmlns:p14="http://schemas.microsoft.com/office/powerpoint/2010/main" val="17949531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404035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0286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8258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5204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55644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9583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dirty="0">
              <a:latin typeface="Arial" panose="020B0604020202020204" pitchFamily="34" charset="0"/>
            </a:endParaRPr>
          </a:p>
          <a:p>
            <a:r>
              <a:rPr lang="en-US" altLang="en-CN" dirty="0">
                <a:latin typeface="Arial" panose="020B0604020202020204" pitchFamily="34" charset="0"/>
              </a:rPr>
              <a:t>Consider a loop branch that branches nine times in a row, then is not taken once. What is the prediction accuracy for this branch, assuming the </a:t>
            </a:r>
            <a:r>
              <a:rPr lang="en-US" altLang="en-CN" dirty="0" err="1">
                <a:latin typeface="Arial" panose="020B0604020202020204" pitchFamily="34" charset="0"/>
              </a:rPr>
              <a:t>predic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bit for this branch remains in the prediction buffer? </a:t>
            </a:r>
          </a:p>
          <a:p>
            <a:endParaRPr lang="en-US" altLang="en-CN" dirty="0">
              <a:latin typeface="Arial" panose="020B0604020202020204" pitchFamily="34" charset="0"/>
            </a:endParaRPr>
          </a:p>
          <a:p>
            <a:r>
              <a:rPr lang="en-US" altLang="en-CN" dirty="0">
                <a:latin typeface="Arial" panose="020B0604020202020204" pitchFamily="34" charset="0"/>
              </a:rPr>
              <a:t>The steady-state prediction behavior will </a:t>
            </a:r>
            <a:r>
              <a:rPr lang="en-US" altLang="en-CN" dirty="0" err="1">
                <a:latin typeface="Arial" panose="020B0604020202020204" pitchFamily="34" charset="0"/>
              </a:rPr>
              <a:t>mispredict</a:t>
            </a:r>
            <a:r>
              <a:rPr lang="en-US" altLang="en-CN" dirty="0">
                <a:latin typeface="Arial" panose="020B0604020202020204" pitchFamily="34" charset="0"/>
              </a:rPr>
              <a:t> on the first and last loop iterations. </a:t>
            </a:r>
            <a:r>
              <a:rPr lang="en-US" altLang="en-CN" dirty="0" err="1">
                <a:latin typeface="Arial" panose="020B0604020202020204" pitchFamily="34" charset="0"/>
              </a:rPr>
              <a:t>Mispredicting</a:t>
            </a:r>
            <a:r>
              <a:rPr lang="en-US" altLang="en-CN" dirty="0">
                <a:latin typeface="Arial" panose="020B0604020202020204" pitchFamily="34" charset="0"/>
              </a:rPr>
              <a:t> the last iteration is inevitable since the prediction bit will say taken: the branch has been taken nine times in a row at that point. The misprediction on the first iteration happens because the bit is flipped on prior execution of the last iteration of the loop, since the branch was not </a:t>
            </a:r>
            <a:r>
              <a:rPr lang="en-US" altLang="en-CN" dirty="0" err="1">
                <a:latin typeface="Arial" panose="020B0604020202020204" pitchFamily="34" charset="0"/>
              </a:rPr>
              <a:t>tak</a:t>
            </a:r>
            <a:r>
              <a:rPr lang="en-US" altLang="en-CN" dirty="0">
                <a:latin typeface="Arial" panose="020B0604020202020204" pitchFamily="34" charset="0"/>
              </a:rPr>
              <a:t>- </a:t>
            </a:r>
            <a:r>
              <a:rPr lang="en-US" altLang="en-CN" dirty="0" err="1">
                <a:latin typeface="Arial" panose="020B0604020202020204" pitchFamily="34" charset="0"/>
              </a:rPr>
              <a:t>en</a:t>
            </a:r>
            <a:r>
              <a:rPr lang="en-US" altLang="en-CN" dirty="0">
                <a:latin typeface="Arial" panose="020B0604020202020204" pitchFamily="34" charset="0"/>
              </a:rPr>
              <a:t> on that exiting iteration. Thus, the prediction accuracy for this branch that is taken 90% of the time is only 80% (two incorrect predictions and eight correct ones).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729229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397898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757420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3.17 Only the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instructions have committed, although all the others have completed execution. Thus no reservation stations are busy and none are shown. The remaining instructions will be committed as quickly as possible. The first two reorder buffers are empty, but are shown for completeness.</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874718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3.18 Steps in the algorithm and what is required for each step. For the issuing instruction, </a:t>
            </a:r>
            <a:r>
              <a:rPr lang="en-US" sz="1200" kern="1200" dirty="0" err="1">
                <a:solidFill>
                  <a:schemeClr val="tx1"/>
                </a:solidFill>
                <a:effectLst/>
                <a:latin typeface="Arial" charset="0"/>
                <a:ea typeface="宋体" charset="-122"/>
                <a:cs typeface="+mn-cs"/>
              </a:rPr>
              <a:t>rd</a:t>
            </a:r>
            <a:r>
              <a:rPr lang="en-US" sz="1200" kern="1200" dirty="0">
                <a:solidFill>
                  <a:schemeClr val="tx1"/>
                </a:solidFill>
                <a:effectLst/>
                <a:latin typeface="Arial" charset="0"/>
                <a:ea typeface="宋体" charset="-122"/>
                <a:cs typeface="+mn-cs"/>
              </a:rPr>
              <a:t> is the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rs</a:t>
            </a:r>
            <a:r>
              <a:rPr lang="en-US" sz="1200" kern="1200" dirty="0">
                <a:solidFill>
                  <a:schemeClr val="tx1"/>
                </a:solidFill>
                <a:effectLst/>
                <a:latin typeface="Arial" charset="0"/>
                <a:ea typeface="宋体" charset="-122"/>
                <a:cs typeface="+mn-cs"/>
              </a:rPr>
              <a:t> and rt are the sources, r is the reservation station allocated, b is the assigned ROB entry, and h is the head entry of the ROB. RS is the reservation station data structure. The value returned by a reservation station is called the result. Register-Stat is the register data structure, Regs represents the actual registers, and ROB is the reorder buffer data structure.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264</a:t>
            </a:fld>
            <a:endParaRPr lang="en-US" altLang="zh-CN"/>
          </a:p>
        </p:txBody>
      </p:sp>
    </p:spTree>
    <p:extLst>
      <p:ext uri="{BB962C8B-B14F-4D97-AF65-F5344CB8AC3E}">
        <p14:creationId xmlns:p14="http://schemas.microsoft.com/office/powerpoint/2010/main" val="13006751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wowowow</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290</a:t>
            </a:fld>
            <a:endParaRPr lang="en-US" altLang="zh-CN"/>
          </a:p>
        </p:txBody>
      </p:sp>
    </p:spTree>
    <p:extLst>
      <p:ext uri="{BB962C8B-B14F-4D97-AF65-F5344CB8AC3E}">
        <p14:creationId xmlns:p14="http://schemas.microsoft.com/office/powerpoint/2010/main" val="25685132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this lecture, we have learned pipelining. It makes faster CPU by starting the execution of one instruction before completing the previous one.</a:t>
            </a:r>
          </a:p>
          <a:p>
            <a:pPr eaLnBrk="1" hangingPunct="1"/>
            <a:r>
              <a:rPr lang="en-US" altLang="zh-CN">
                <a:latin typeface="Arial" panose="020B0604020202020204" pitchFamily="34" charset="0"/>
              </a:rPr>
              <a:t>We learn pipelining principles and implementation through five-stage pipelined RISC.</a:t>
            </a:r>
          </a:p>
          <a:p>
            <a:pPr eaLnBrk="1" hangingPunct="1"/>
            <a:r>
              <a:rPr lang="en-US" altLang="zh-CN">
                <a:latin typeface="Arial" panose="020B0604020202020204" pitchFamily="34" charset="0"/>
              </a:rPr>
              <a:t>We also discuss pipeline hazards that limit ideal pipelining and corresponding solutions.</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3.1 – 3.2)</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304</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a:extLst>
              <a:ext uri="{FF2B5EF4-FFF2-40B4-BE49-F238E27FC236}">
                <a16:creationId xmlns:a16="http://schemas.microsoft.com/office/drawing/2014/main" id="{2B5FF0D0-7608-DD46-A086-DEDBAD5EA82F}"/>
              </a:ext>
            </a:extLst>
          </p:cNvPr>
          <p:cNvSpPr>
            <a:spLocks noGrp="1" noRot="1" noChangeAspect="1" noChangeArrowheads="1" noTextEdit="1"/>
          </p:cNvSpPr>
          <p:nvPr>
            <p:ph type="sldImg"/>
          </p:nvPr>
        </p:nvSpPr>
        <p:spPr>
          <a:ln/>
        </p:spPr>
      </p:sp>
      <p:sp>
        <p:nvSpPr>
          <p:cNvPr id="179202" name="备注占位符 2">
            <a:extLst>
              <a:ext uri="{FF2B5EF4-FFF2-40B4-BE49-F238E27FC236}">
                <a16:creationId xmlns:a16="http://schemas.microsoft.com/office/drawing/2014/main" id="{5B3048BE-7CA0-3C48-BD82-A35B266475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9203" name="灯片编号占位符 3">
            <a:extLst>
              <a:ext uri="{FF2B5EF4-FFF2-40B4-BE49-F238E27FC236}">
                <a16:creationId xmlns:a16="http://schemas.microsoft.com/office/drawing/2014/main" id="{509819F3-C12A-8441-83C1-729E4A9868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388CA5-AB5B-0749-AC84-31000A90B28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2C907AF6-C9AF-DC47-AF8D-8C789FB78A52}"/>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F37D5E22-A107-5F42-A8F5-525BBB1E8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Speaking of “be in the moment”, I contacted </a:t>
            </a:r>
            <a:r>
              <a:rPr lang="en-US" altLang="en-CN" dirty="0" err="1">
                <a:latin typeface="Arial" panose="020B0604020202020204" pitchFamily="34" charset="0"/>
              </a:rPr>
              <a:t>zyzyzy</a:t>
            </a:r>
            <a:r>
              <a:rPr lang="en-US" altLang="en-CN" dirty="0">
                <a:latin typeface="Arial" panose="020B0604020202020204" pitchFamily="34" charset="0"/>
              </a:rPr>
              <a:t> for their favorite instrumental music for concentration.</a:t>
            </a:r>
          </a:p>
          <a:p>
            <a:r>
              <a:rPr lang="en-US" altLang="en-CN" dirty="0">
                <a:latin typeface="Arial" panose="020B0604020202020204" pitchFamily="34" charset="0"/>
              </a:rPr>
              <a:t>Here’s what they recommended.</a:t>
            </a:r>
          </a:p>
          <a:p>
            <a:r>
              <a:rPr lang="en-US" altLang="en-CN" dirty="0">
                <a:latin typeface="Arial" panose="020B0604020202020204" pitchFamily="34" charset="0"/>
              </a:rPr>
              <a:t>Hope you enjoy, </a:t>
            </a:r>
            <a:r>
              <a:rPr lang="en-US" altLang="en-CN" dirty="0" err="1">
                <a:latin typeface="Arial" panose="020B0604020202020204" pitchFamily="34" charset="0"/>
              </a:rPr>
              <a:t>xixi</a:t>
            </a:r>
            <a:endParaRPr lang="en-CN" altLang="en-CN" dirty="0">
              <a:latin typeface="Arial" panose="020B0604020202020204" pitchFamily="34" charset="0"/>
            </a:endParaRPr>
          </a:p>
        </p:txBody>
      </p:sp>
      <p:sp>
        <p:nvSpPr>
          <p:cNvPr id="183299" name="Slide Number Placeholder 3">
            <a:extLst>
              <a:ext uri="{FF2B5EF4-FFF2-40B4-BE49-F238E27FC236}">
                <a16:creationId xmlns:a16="http://schemas.microsoft.com/office/drawing/2014/main" id="{8D57A8B9-ED8A-7341-8E97-B90F598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2C907AF6-C9AF-DC47-AF8D-8C789FB78A52}"/>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F37D5E22-A107-5F42-A8F5-525BBB1E8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Speaking of “be in the moment”, I contacted </a:t>
            </a:r>
            <a:r>
              <a:rPr lang="en-US" altLang="en-CN" dirty="0" err="1">
                <a:latin typeface="Arial" panose="020B0604020202020204" pitchFamily="34" charset="0"/>
              </a:rPr>
              <a:t>zyzy</a:t>
            </a:r>
            <a:r>
              <a:rPr lang="zh-CN" altLang="en-US" dirty="0">
                <a:latin typeface="Arial" panose="020B0604020202020204" pitchFamily="34" charset="0"/>
              </a:rPr>
              <a:t> </a:t>
            </a:r>
            <a:r>
              <a:rPr lang="en-US" altLang="en-CN" dirty="0">
                <a:latin typeface="Arial" panose="020B0604020202020204" pitchFamily="34" charset="0"/>
              </a:rPr>
              <a:t>for their favorite instrumental music for concentration.</a:t>
            </a:r>
          </a:p>
          <a:p>
            <a:r>
              <a:rPr lang="en-US" altLang="en-CN" dirty="0">
                <a:latin typeface="Arial" panose="020B0604020202020204" pitchFamily="34" charset="0"/>
              </a:rPr>
              <a:t>Here’s what they recommended.</a:t>
            </a:r>
          </a:p>
          <a:p>
            <a:r>
              <a:rPr lang="en-US" altLang="en-CN" dirty="0">
                <a:latin typeface="Arial" panose="020B0604020202020204" pitchFamily="34" charset="0"/>
              </a:rPr>
              <a:t>Hope you enjoy, </a:t>
            </a:r>
            <a:r>
              <a:rPr lang="en-US" altLang="en-CN" dirty="0" err="1">
                <a:latin typeface="Arial" panose="020B0604020202020204" pitchFamily="34" charset="0"/>
              </a:rPr>
              <a:t>xixi</a:t>
            </a:r>
            <a:endParaRPr lang="en-CN" altLang="en-CN" dirty="0">
              <a:latin typeface="Arial" panose="020B0604020202020204" pitchFamily="34" charset="0"/>
            </a:endParaRPr>
          </a:p>
        </p:txBody>
      </p:sp>
      <p:sp>
        <p:nvSpPr>
          <p:cNvPr id="183299" name="Slide Number Placeholder 3">
            <a:extLst>
              <a:ext uri="{FF2B5EF4-FFF2-40B4-BE49-F238E27FC236}">
                <a16:creationId xmlns:a16="http://schemas.microsoft.com/office/drawing/2014/main" id="{8D57A8B9-ED8A-7341-8E97-B90F598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7092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dirty="0">
              <a:latin typeface="Arial" panose="020B0604020202020204" pitchFamily="34" charset="0"/>
            </a:endParaRPr>
          </a:p>
          <a:p>
            <a:r>
              <a:rPr lang="en-US" altLang="en-CN" dirty="0">
                <a:latin typeface="Arial" panose="020B0604020202020204" pitchFamily="34" charset="0"/>
              </a:rPr>
              <a:t>Consider a loop branch that branches nine times in a row, then is not taken once. What is the prediction accuracy for this branch, assuming the </a:t>
            </a:r>
            <a:r>
              <a:rPr lang="en-US" altLang="en-CN" dirty="0" err="1">
                <a:latin typeface="Arial" panose="020B0604020202020204" pitchFamily="34" charset="0"/>
              </a:rPr>
              <a:t>predic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bit for this branch remains in the prediction buffer? </a:t>
            </a:r>
          </a:p>
          <a:p>
            <a:endParaRPr lang="en-US" altLang="en-CN" dirty="0">
              <a:latin typeface="Arial" panose="020B0604020202020204" pitchFamily="34" charset="0"/>
            </a:endParaRPr>
          </a:p>
          <a:p>
            <a:r>
              <a:rPr lang="en-US" altLang="en-CN" dirty="0">
                <a:latin typeface="Arial" panose="020B0604020202020204" pitchFamily="34" charset="0"/>
              </a:rPr>
              <a:t>The steady-state prediction behavior will </a:t>
            </a:r>
            <a:r>
              <a:rPr lang="en-US" altLang="en-CN" dirty="0" err="1">
                <a:latin typeface="Arial" panose="020B0604020202020204" pitchFamily="34" charset="0"/>
              </a:rPr>
              <a:t>mispredict</a:t>
            </a:r>
            <a:r>
              <a:rPr lang="en-US" altLang="en-CN" dirty="0">
                <a:latin typeface="Arial" panose="020B0604020202020204" pitchFamily="34" charset="0"/>
              </a:rPr>
              <a:t> on the first and last loop iterations. </a:t>
            </a:r>
            <a:r>
              <a:rPr lang="en-US" altLang="en-CN" dirty="0" err="1">
                <a:latin typeface="Arial" panose="020B0604020202020204" pitchFamily="34" charset="0"/>
              </a:rPr>
              <a:t>Mispredicting</a:t>
            </a:r>
            <a:r>
              <a:rPr lang="en-US" altLang="en-CN" dirty="0">
                <a:latin typeface="Arial" panose="020B0604020202020204" pitchFamily="34" charset="0"/>
              </a:rPr>
              <a:t> the last iteration is inevitable since the prediction bit will say taken: the branch has been taken nine times in a row at that point. The misprediction on the first iteration happens because the bit is flipped on prior execution of the last iteration of the loop, since the branch was not </a:t>
            </a:r>
            <a:r>
              <a:rPr lang="en-US" altLang="en-CN" dirty="0" err="1">
                <a:latin typeface="Arial" panose="020B0604020202020204" pitchFamily="34" charset="0"/>
              </a:rPr>
              <a:t>tak</a:t>
            </a:r>
            <a:r>
              <a:rPr lang="en-US" altLang="en-CN" dirty="0">
                <a:latin typeface="Arial" panose="020B0604020202020204" pitchFamily="34" charset="0"/>
              </a:rPr>
              <a:t>- </a:t>
            </a:r>
            <a:r>
              <a:rPr lang="en-US" altLang="en-CN" dirty="0" err="1">
                <a:latin typeface="Arial" panose="020B0604020202020204" pitchFamily="34" charset="0"/>
              </a:rPr>
              <a:t>en</a:t>
            </a:r>
            <a:r>
              <a:rPr lang="en-US" altLang="en-CN" dirty="0">
                <a:latin typeface="Arial" panose="020B0604020202020204" pitchFamily="34" charset="0"/>
              </a:rPr>
              <a:t> on that exiting iteration. Thus, the prediction accuracy for this branch that is taken 90% of the time is only 80% (two incorrect predictions and eight correct ones).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43204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2C907AF6-C9AF-DC47-AF8D-8C789FB78A52}"/>
              </a:ext>
            </a:extLst>
          </p:cNvPr>
          <p:cNvSpPr>
            <a:spLocks noGrp="1" noRot="1" noChangeAspect="1" noChangeArrowheads="1" noTextEdit="1"/>
          </p:cNvSpPr>
          <p:nvPr>
            <p:ph type="sldImg"/>
          </p:nvPr>
        </p:nvSpPr>
        <p:spPr>
          <a:ln/>
        </p:spPr>
      </p:sp>
      <p:sp>
        <p:nvSpPr>
          <p:cNvPr id="183298" name="Notes Placeholder 2">
            <a:extLst>
              <a:ext uri="{FF2B5EF4-FFF2-40B4-BE49-F238E27FC236}">
                <a16:creationId xmlns:a16="http://schemas.microsoft.com/office/drawing/2014/main" id="{F37D5E22-A107-5F42-A8F5-525BBB1E8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Speaking of “be in the moment”, I contacted </a:t>
            </a:r>
            <a:r>
              <a:rPr lang="en-US" altLang="en-CN" dirty="0" err="1">
                <a:latin typeface="Arial" panose="020B0604020202020204" pitchFamily="34" charset="0"/>
              </a:rPr>
              <a:t>zy</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OUR CLASS</a:t>
            </a:r>
            <a:r>
              <a:rPr lang="en-US" altLang="en-CN" dirty="0">
                <a:latin typeface="Arial" panose="020B0604020202020204" pitchFamily="34" charset="0"/>
              </a:rPr>
              <a:t> for a favorite instrumental music for concentration.</a:t>
            </a:r>
          </a:p>
          <a:p>
            <a:r>
              <a:rPr lang="en-US" altLang="en-CN" dirty="0">
                <a:latin typeface="Arial" panose="020B0604020202020204" pitchFamily="34" charset="0"/>
              </a:rPr>
              <a:t>Here’s what</a:t>
            </a:r>
            <a:r>
              <a:rPr lang="zh-CN" altLang="en-US" dirty="0">
                <a:latin typeface="Arial" panose="020B0604020202020204" pitchFamily="34" charset="0"/>
              </a:rPr>
              <a:t> </a:t>
            </a:r>
            <a:r>
              <a:rPr lang="en-US" altLang="zh-CN" dirty="0">
                <a:latin typeface="Arial" panose="020B0604020202020204" pitchFamily="34" charset="0"/>
              </a:rPr>
              <a:t>is</a:t>
            </a:r>
            <a:r>
              <a:rPr lang="en-US" altLang="en-CN" dirty="0">
                <a:latin typeface="Arial" panose="020B0604020202020204" pitchFamily="34" charset="0"/>
              </a:rPr>
              <a:t> recommended.</a:t>
            </a:r>
          </a:p>
          <a:p>
            <a:r>
              <a:rPr lang="en-US" altLang="en-CN" dirty="0">
                <a:latin typeface="Arial" panose="020B0604020202020204" pitchFamily="34" charset="0"/>
              </a:rPr>
              <a:t>Hope you enjoy, </a:t>
            </a:r>
            <a:r>
              <a:rPr lang="en-US" altLang="en-CN" dirty="0" err="1">
                <a:latin typeface="Arial" panose="020B0604020202020204" pitchFamily="34" charset="0"/>
              </a:rPr>
              <a:t>xixi</a:t>
            </a:r>
            <a:endParaRPr lang="en-CN" altLang="en-CN" dirty="0">
              <a:latin typeface="Arial" panose="020B0604020202020204" pitchFamily="34" charset="0"/>
            </a:endParaRPr>
          </a:p>
        </p:txBody>
      </p:sp>
      <p:sp>
        <p:nvSpPr>
          <p:cNvPr id="183299" name="Slide Number Placeholder 3">
            <a:extLst>
              <a:ext uri="{FF2B5EF4-FFF2-40B4-BE49-F238E27FC236}">
                <a16:creationId xmlns:a16="http://schemas.microsoft.com/office/drawing/2014/main" id="{8D57A8B9-ED8A-7341-8E97-B90F598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324C5-7515-8D4C-A25E-F021663ACC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933578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94FBF190-3315-DF4A-9E7B-6E5F201E07B2}"/>
              </a:ext>
            </a:extLst>
          </p:cNvPr>
          <p:cNvSpPr>
            <a:spLocks noGrp="1" noRot="1" noChangeAspect="1" noChangeArrowheads="1" noTextEdit="1"/>
          </p:cNvSpPr>
          <p:nvPr>
            <p:ph type="sldImg"/>
          </p:nvPr>
        </p:nvSpPr>
        <p:spPr>
          <a:ln/>
        </p:spPr>
      </p:sp>
      <p:sp>
        <p:nvSpPr>
          <p:cNvPr id="185346" name="Notes Placeholder 2">
            <a:extLst>
              <a:ext uri="{FF2B5EF4-FFF2-40B4-BE49-F238E27FC236}">
                <a16:creationId xmlns:a16="http://schemas.microsoft.com/office/drawing/2014/main" id="{6707495C-5159-D247-B7F1-6E652C749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Repeated this piece for days w</a:t>
            </a:r>
            <a:r>
              <a:rPr lang="en-CN" altLang="en-CN" dirty="0">
                <a:latin typeface="Arial" panose="020B0604020202020204" pitchFamily="34" charset="0"/>
              </a:rPr>
              <a:t>hen </a:t>
            </a:r>
            <a:r>
              <a:rPr lang="en-US" altLang="en-CN" dirty="0">
                <a:latin typeface="Arial" panose="020B0604020202020204" pitchFamily="34" charset="0"/>
              </a:rPr>
              <a:t>I</a:t>
            </a:r>
            <a:r>
              <a:rPr lang="en-CN" altLang="en-CN" dirty="0">
                <a:latin typeface="Arial" panose="020B0604020202020204" pitchFamily="34" charset="0"/>
              </a:rPr>
              <a:t> was working with Weixin, Ke, and J</a:t>
            </a:r>
            <a:r>
              <a:rPr lang="en-US" altLang="en-CN" dirty="0" err="1">
                <a:latin typeface="Arial" panose="020B0604020202020204" pitchFamily="34" charset="0"/>
              </a:rPr>
              <a:t>i</a:t>
            </a:r>
            <a:r>
              <a:rPr lang="en-CN" altLang="en-CN" dirty="0">
                <a:latin typeface="Arial" panose="020B0604020202020204" pitchFamily="34" charset="0"/>
              </a:rPr>
              <a:t>nhong to catch up the ddl for our first paper on computer architecture: </a:t>
            </a:r>
            <a:r>
              <a:rPr lang="en-US" altLang="en-CN" dirty="0">
                <a:latin typeface="Arial" panose="020B0604020202020204" pitchFamily="34" charset="0"/>
              </a:rPr>
              <a:t>http://</a:t>
            </a:r>
            <a:r>
              <a:rPr lang="en-US" altLang="en-CN" dirty="0" err="1">
                <a:latin typeface="Arial" panose="020B0604020202020204" pitchFamily="34" charset="0"/>
              </a:rPr>
              <a:t>list.zju.edu.cn</a:t>
            </a:r>
            <a:r>
              <a:rPr lang="en-US" altLang="en-CN" dirty="0">
                <a:latin typeface="Arial" panose="020B0604020202020204" pitchFamily="34" charset="0"/>
              </a:rPr>
              <a:t>/</a:t>
            </a:r>
            <a:r>
              <a:rPr lang="en-US" altLang="en-CN" dirty="0" err="1">
                <a:latin typeface="Arial" panose="020B0604020202020204" pitchFamily="34" charset="0"/>
              </a:rPr>
              <a:t>kaibu</a:t>
            </a:r>
            <a:r>
              <a:rPr lang="en-US" altLang="en-CN" dirty="0">
                <a:latin typeface="Arial" panose="020B0604020202020204" pitchFamily="34" charset="0"/>
              </a:rPr>
              <a:t>/</a:t>
            </a:r>
            <a:r>
              <a:rPr lang="en-US" altLang="en-CN" dirty="0" err="1">
                <a:latin typeface="Arial" panose="020B0604020202020204" pitchFamily="34" charset="0"/>
              </a:rPr>
              <a:t>memcloak.pdf</a:t>
            </a:r>
            <a:endParaRPr lang="en-US" altLang="en-CN" dirty="0">
              <a:latin typeface="Arial" panose="020B0604020202020204" pitchFamily="34" charset="0"/>
            </a:endParaRPr>
          </a:p>
          <a:p>
            <a:r>
              <a:rPr lang="en-US" altLang="en-CN" dirty="0">
                <a:latin typeface="Arial" panose="020B0604020202020204" pitchFamily="34" charset="0"/>
              </a:rPr>
              <a:t>It made me concentrated and inspired.</a:t>
            </a:r>
          </a:p>
        </p:txBody>
      </p:sp>
      <p:sp>
        <p:nvSpPr>
          <p:cNvPr id="185347" name="Slide Number Placeholder 3">
            <a:extLst>
              <a:ext uri="{FF2B5EF4-FFF2-40B4-BE49-F238E27FC236}">
                <a16:creationId xmlns:a16="http://schemas.microsoft.com/office/drawing/2014/main" id="{2087976C-5BE6-B646-8DB8-6471EC199C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A96024-6D7E-B741-80E0-B9AE4AA8A7C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bviously, such static prediction works well for programs with a strong bias toward taken or untaken branches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794337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188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845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5814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285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837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165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92158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71075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1874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08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bviously, such static prediction works well for programs with a strong bias toward taken or untaken branches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4270111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remedy this weakness, 2-bit prediction schemes are often used. In a 2-bit scheme, a prediction must miss twice before it is changed. Figure C.15 shows the finite-state processor for a 2-bit prediction scheme. </a:t>
            </a:r>
            <a:endParaRPr lang="en-US" altLang="en-CN" dirty="0">
              <a:latin typeface="Arial" panose="020B0604020202020204" pitchFamily="34" charset="0"/>
            </a:endParaRP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charset="0"/>
                <a:ea typeface="宋体" charset="-122"/>
                <a:cs typeface="+mn-cs"/>
              </a:rPr>
              <a:t>bitcounter</a:t>
            </a:r>
            <a:r>
              <a:rPr lang="en-US" sz="1200" kern="1200" dirty="0">
                <a:solidFill>
                  <a:schemeClr val="tx1"/>
                </a:solidFill>
                <a:effectLst/>
                <a:latin typeface="Arial" charset="0"/>
                <a:ea typeface="宋体"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r>
              <a:rPr lang="en-US" altLang="en-CN" dirty="0">
                <a:latin typeface="Arial" panose="020B0604020202020204" pitchFamily="34" charset="0"/>
              </a:rPr>
              <a:t>::</a:t>
            </a:r>
          </a:p>
          <a:p>
            <a:r>
              <a:rPr lang="en-US" altLang="en-CN" dirty="0">
                <a:latin typeface="Arial" panose="020B0604020202020204" pitchFamily="34" charset="0"/>
              </a:rPr>
              <a:t>ideally, the accuracy of the predictor would match the taken branch frequency for these highly regular branches. </a:t>
            </a:r>
          </a:p>
          <a:p>
            <a:endParaRPr lang="en-US" altLang="en-CN" dirty="0">
              <a:latin typeface="Arial" panose="020B0604020202020204" pitchFamily="34" charset="0"/>
            </a:endParaRPr>
          </a:p>
          <a:p>
            <a:r>
              <a:rPr lang="en-US" altLang="en-CN" dirty="0">
                <a:latin typeface="Arial" panose="020B0604020202020204" pitchFamily="34" charset="0"/>
              </a:rPr>
              <a:t>2-bit prediction schemes are often used </a:t>
            </a:r>
          </a:p>
          <a:p>
            <a:endParaRPr lang="en-US" altLang="en-CN" dirty="0">
              <a:latin typeface="Arial" panose="020B0604020202020204" pitchFamily="34" charset="0"/>
            </a:endParaRPr>
          </a:p>
          <a:p>
            <a:r>
              <a:rPr lang="en-US" altLang="en-CN" dirty="0">
                <a:latin typeface="Arial" panose="020B0604020202020204" pitchFamily="34" charset="0"/>
              </a:rPr>
              <a:t>In a 2-bit scheme, a prediction must be wrong twice before it is changed. </a:t>
            </a:r>
          </a:p>
          <a:p>
            <a:endParaRPr lang="en-US" altLang="en-CN" dirty="0">
              <a:latin typeface="Arial" panose="020B0604020202020204" pitchFamily="34" charset="0"/>
            </a:endParaRPr>
          </a:p>
          <a:p>
            <a:r>
              <a:rPr lang="en-US" altLang="en-CN" dirty="0">
                <a:latin typeface="Arial" panose="020B0604020202020204" pitchFamily="34" charset="0"/>
              </a:rPr>
              <a:t>By using 2 bits rather than 1, a branch that strongly favors taken or not taken—as many branches do—will be </a:t>
            </a:r>
            <a:r>
              <a:rPr lang="en-US" altLang="en-CN" dirty="0" err="1">
                <a:latin typeface="Arial" panose="020B0604020202020204" pitchFamily="34" charset="0"/>
              </a:rPr>
              <a:t>mispredicted</a:t>
            </a:r>
            <a:r>
              <a:rPr lang="en-US" altLang="en-CN" dirty="0">
                <a:latin typeface="Arial" panose="020B0604020202020204" pitchFamily="34" charset="0"/>
              </a:rPr>
              <a:t> only once. The 2 bits are used to encode the four states in the system. The two-bit scheme is a general instance of a counter-based predictor, which is incremented when the prediction is accurate and decremented otherwise, and uses the midpoint of its range as the division between taken and not taken.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274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remedy this weakness, 2-bit prediction schemes are often used. In a 2-bit scheme, a prediction must miss twice before it is changed. Figure C.15 shows the finite-state processor for a 2-bit prediction scheme. </a:t>
            </a:r>
            <a:endParaRPr lang="en-US" altLang="en-CN" dirty="0">
              <a:latin typeface="Arial" panose="020B0604020202020204" pitchFamily="34" charset="0"/>
            </a:endParaRP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C.15 The states in a 2-bit prediction scheme. By using 2 bits rather than 1, a branch that strongly favors taken or not taken—as many branches do—will be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less often than with a 1-bit predictor. The 2 bits are used to encode the four states in the system. The 2-bit scheme is actually a specialization of a more general scheme that has an n-bit saturating counter for each entry in the prediction buffer. With an n-</a:t>
            </a:r>
            <a:r>
              <a:rPr lang="en-US" sz="1200" kern="1200" dirty="0" err="1">
                <a:solidFill>
                  <a:schemeClr val="tx1"/>
                </a:solidFill>
                <a:effectLst/>
                <a:latin typeface="Arial" charset="0"/>
                <a:ea typeface="宋体" charset="-122"/>
                <a:cs typeface="+mn-cs"/>
              </a:rPr>
              <a:t>bitcounter</a:t>
            </a:r>
            <a:r>
              <a:rPr lang="en-US" sz="1200" kern="1200" dirty="0">
                <a:solidFill>
                  <a:schemeClr val="tx1"/>
                </a:solidFill>
                <a:effectLst/>
                <a:latin typeface="Arial" charset="0"/>
                <a:ea typeface="宋体" charset="-122"/>
                <a:cs typeface="+mn-cs"/>
              </a:rPr>
              <a:t>, the counter can take on values between 0 and (2^n  - 1): when the counter is greater than or equal to one-half of its maximum value (2^n  - 1), the branch is pre- </a:t>
            </a:r>
            <a:r>
              <a:rPr lang="en-US" sz="1200" kern="1200" dirty="0" err="1">
                <a:solidFill>
                  <a:schemeClr val="tx1"/>
                </a:solidFill>
                <a:effectLst/>
                <a:latin typeface="Arial" charset="0"/>
                <a:ea typeface="宋体" charset="-122"/>
                <a:cs typeface="+mn-cs"/>
              </a:rPr>
              <a:t>dicted</a:t>
            </a:r>
            <a:r>
              <a:rPr lang="en-US" sz="1200" kern="1200" dirty="0">
                <a:solidFill>
                  <a:schemeClr val="tx1"/>
                </a:solidFill>
                <a:effectLst/>
                <a:latin typeface="Arial" charset="0"/>
                <a:ea typeface="宋体" charset="-122"/>
                <a:cs typeface="+mn-cs"/>
              </a:rPr>
              <a:t> as taken; otherwise, it is predicted as untaken. Studies of n-bit predictors have shown that the 2-bit predictors do almost as well, thus most systems rely on 2-bit branch predictors rather than the more general n-bit predictors.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1620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8091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63423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86456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41792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7675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8778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1243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8274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dirty="0">
              <a:latin typeface="Arial" panose="020B0604020202020204" pitchFamily="34" charset="0"/>
            </a:endParaRPr>
          </a:p>
          <a:p>
            <a:r>
              <a:rPr lang="en-US" altLang="en-CN" dirty="0">
                <a:latin typeface="Arial" panose="020B0604020202020204" pitchFamily="34" charset="0"/>
              </a:rPr>
              <a:t>Consider a loop branch that branches nine times in a row, then is not taken once. What is the prediction accuracy for this branch, assuming the </a:t>
            </a:r>
            <a:r>
              <a:rPr lang="en-US" altLang="en-CN" dirty="0" err="1">
                <a:latin typeface="Arial" panose="020B0604020202020204" pitchFamily="34" charset="0"/>
              </a:rPr>
              <a:t>predic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bit for this branch remains in the prediction buffer?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9224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1860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C.16 Prediction accuracy of a 4096-entry 2-bit prediction buffer for the SPEC89 benchmarks. The misprediction rate for the integer benchmarks (</a:t>
            </a:r>
            <a:r>
              <a:rPr lang="en-US" sz="1200" kern="1200" dirty="0" err="1">
                <a:solidFill>
                  <a:schemeClr val="tx1"/>
                </a:solidFill>
                <a:effectLst/>
                <a:latin typeface="Arial" charset="0"/>
                <a:ea typeface="宋体" charset="-122"/>
                <a:cs typeface="+mn-cs"/>
              </a:rPr>
              <a:t>gcc</a:t>
            </a:r>
            <a:r>
              <a:rPr lang="en-US" sz="1200" kern="1200" dirty="0">
                <a:solidFill>
                  <a:schemeClr val="tx1"/>
                </a:solidFill>
                <a:effectLst/>
                <a:latin typeface="Arial" charset="0"/>
                <a:ea typeface="宋体" charset="-122"/>
                <a:cs typeface="+mn-cs"/>
              </a:rPr>
              <a:t>, espresso, </a:t>
            </a:r>
            <a:r>
              <a:rPr lang="en-US" sz="1200" kern="1200" dirty="0" err="1">
                <a:solidFill>
                  <a:schemeClr val="tx1"/>
                </a:solidFill>
                <a:effectLst/>
                <a:latin typeface="Arial" charset="0"/>
                <a:ea typeface="宋体" charset="-122"/>
                <a:cs typeface="+mn-cs"/>
              </a:rPr>
              <a:t>eqntott</a:t>
            </a:r>
            <a:r>
              <a:rPr lang="en-US" sz="1200" kern="1200" dirty="0">
                <a:solidFill>
                  <a:schemeClr val="tx1"/>
                </a:solidFill>
                <a:effectLst/>
                <a:latin typeface="Arial" charset="0"/>
                <a:ea typeface="宋体" charset="-122"/>
                <a:cs typeface="+mn-cs"/>
              </a:rPr>
              <a:t>, and li) is substantially higher (average of 11%) than that for the floating-point programs (average of 4%). Omitting the floating-point kernels (nasa7, matrix300, and </a:t>
            </a:r>
            <a:r>
              <a:rPr lang="en-US" sz="1200" kern="1200" dirty="0" err="1">
                <a:solidFill>
                  <a:schemeClr val="tx1"/>
                </a:solidFill>
                <a:effectLst/>
                <a:latin typeface="Arial" charset="0"/>
                <a:ea typeface="宋体" charset="-122"/>
                <a:cs typeface="+mn-cs"/>
              </a:rPr>
              <a:t>tomcatv</a:t>
            </a:r>
            <a:r>
              <a:rPr lang="en-US" sz="1200" kern="1200" dirty="0">
                <a:solidFill>
                  <a:schemeClr val="tx1"/>
                </a:solidFill>
                <a:effectLst/>
                <a:latin typeface="Arial" charset="0"/>
                <a:ea typeface="宋体" charset="-122"/>
                <a:cs typeface="+mn-cs"/>
              </a:rPr>
              <a:t>) still yields a higher accuracy for the FP benchmarks than for the integer bench- marks. These data, as well as the rest of the data in this section, are taken from a branch- prediction study done using the IBM Power architecture and optimized code for that system. See Pan et al. (1992). Although these data are for an older version of a subset of the SPEC benchmarks, the newer benchmarks are larger and would show slightly worse behavior, especially for the integer benchmarks.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4144935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5055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8214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www.nikkei.com</a:t>
            </a:r>
            <a:r>
              <a:rPr lang="en-US" dirty="0"/>
              <a:t>/article/DGXZQOGN235I70T20C21A7000000/</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475696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quation to two two</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75047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Here is the RISC-V code that we would typically generate for this code fragment assuming that aa and bb are assigned to registers x1 and x2: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1964606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200418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324109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dirty="0">
              <a:latin typeface="Arial" panose="020B0604020202020204" pitchFamily="34" charset="0"/>
            </a:endParaRPr>
          </a:p>
          <a:p>
            <a:r>
              <a:rPr lang="en-US" altLang="en-CN" dirty="0">
                <a:latin typeface="Arial" panose="020B0604020202020204" pitchFamily="34" charset="0"/>
              </a:rPr>
              <a:t>Consider a loop branch that branches nine times in a row, then is not taken once. What is the prediction accuracy for this branch, assuming the </a:t>
            </a:r>
            <a:r>
              <a:rPr lang="en-US" altLang="en-CN" dirty="0" err="1">
                <a:latin typeface="Arial" panose="020B0604020202020204" pitchFamily="34" charset="0"/>
              </a:rPr>
              <a:t>predic</a:t>
            </a:r>
            <a:r>
              <a:rPr lang="en-US" altLang="en-CN" dirty="0">
                <a:latin typeface="Arial" panose="020B0604020202020204" pitchFamily="34" charset="0"/>
              </a:rPr>
              <a:t>- </a:t>
            </a:r>
            <a:r>
              <a:rPr lang="en-US" altLang="en-CN" dirty="0" err="1">
                <a:latin typeface="Arial" panose="020B0604020202020204" pitchFamily="34" charset="0"/>
              </a:rPr>
              <a:t>tion</a:t>
            </a:r>
            <a:r>
              <a:rPr lang="en-US" altLang="en-CN" dirty="0">
                <a:latin typeface="Arial" panose="020B0604020202020204" pitchFamily="34" charset="0"/>
              </a:rPr>
              <a:t> bit for this branch remains in the prediction buffer?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7584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31179344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label these branches b1, b2, and b3. The key observation is that the behavior of branch b3 is correlated with the behavior of branches b1 and b2. Clearly, if both branches b1 and b2 are taken (i.e., if the conditions both evaluate to true and aa and bb are both assigned 0), then b3 will not be taken, because aa and bb are clearly equal. A predictor that uses the behavior of only a single branch to predict the out- come of that branch can never capture this behavior.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879973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unified PHT, not branch specific, so need not to track branch-address specifics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3000039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Perhaps the best-known example of a correlating predictor is </a:t>
            </a:r>
            <a:r>
              <a:rPr lang="en-US" sz="1200" kern="1200" dirty="0" err="1">
                <a:solidFill>
                  <a:schemeClr val="tx1"/>
                </a:solidFill>
                <a:effectLst/>
                <a:latin typeface="Arial" charset="0"/>
                <a:ea typeface="宋体" charset="-122"/>
                <a:cs typeface="+mn-cs"/>
              </a:rPr>
              <a:t>McFarling’s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works remarkably well for a simple predictor, and is often used as the baseline for comparison with more sophisticated predictors. Predictors that combine local branch information (i.e., branch-address per se in this case) and global branch history are also called alloyed predictors or hybrid predictors.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22906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Perhaps the best-known example of a correlating predictor is </a:t>
            </a:r>
            <a:r>
              <a:rPr lang="en-US" sz="1200" kern="1200" dirty="0" err="1">
                <a:solidFill>
                  <a:schemeClr val="tx1"/>
                </a:solidFill>
                <a:effectLst/>
                <a:latin typeface="Arial" charset="0"/>
                <a:ea typeface="宋体" charset="-122"/>
                <a:cs typeface="+mn-cs"/>
              </a:rPr>
              <a:t>McFarling’s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the index is formed by combining the address of the branch and the most recent conditional branch outcomes using an exclusive- OR, which essentially acts as a hash of the branch address and the branch history. The hashed result is used to index a prediction array of 2-bit counters, as shown in Figure 3.4. The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predictor works remarkably well for a simple predictor, and is often used as the baseline for comparison with more sophisticated predictors. Predictors that combine local branch information and global branch history are also called alloyed predictors or hybrid predictors.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90</a:t>
            </a:fld>
            <a:endParaRPr lang="en-US" altLang="zh-CN"/>
          </a:p>
        </p:txBody>
      </p:sp>
    </p:spTree>
    <p:extLst>
      <p:ext uri="{BB962C8B-B14F-4D97-AF65-F5344CB8AC3E}">
        <p14:creationId xmlns:p14="http://schemas.microsoft.com/office/powerpoint/2010/main" val="1893455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charset="0"/>
                <a:ea typeface="宋体" charset="-122"/>
                <a:cs typeface="+mn-cs"/>
              </a:rPr>
              <a:t>respec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tively</a:t>
            </a:r>
            <a:r>
              <a:rPr lang="en-US" sz="1200" kern="1200" dirty="0">
                <a:solidFill>
                  <a:schemeClr val="tx1"/>
                </a:solidFill>
                <a:effectLst/>
                <a:latin typeface="Arial" charset="0"/>
                <a:ea typeface="宋体"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94</a:t>
            </a:fld>
            <a:endParaRPr lang="en-US" altLang="zh-CN"/>
          </a:p>
        </p:txBody>
      </p:sp>
    </p:spTree>
    <p:extLst>
      <p:ext uri="{BB962C8B-B14F-4D97-AF65-F5344CB8AC3E}">
        <p14:creationId xmlns:p14="http://schemas.microsoft.com/office/powerpoint/2010/main" val="2752282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3.5 A tournament predictor using the branch address to index a set of 2-bit selection counters, which choose between a local and a global predictor. In this case, the index to the selector table is the current branch address. The two tables are also 2-bit predictors that are indexed by the global history and branch address, </a:t>
            </a:r>
            <a:r>
              <a:rPr lang="en-US" sz="1200" kern="1200" dirty="0" err="1">
                <a:solidFill>
                  <a:schemeClr val="tx1"/>
                </a:solidFill>
                <a:effectLst/>
                <a:latin typeface="Arial" charset="0"/>
                <a:ea typeface="宋体" charset="-122"/>
                <a:cs typeface="+mn-cs"/>
              </a:rPr>
              <a:t>respec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tively</a:t>
            </a:r>
            <a:r>
              <a:rPr lang="en-US" sz="1200" kern="1200" dirty="0">
                <a:solidFill>
                  <a:schemeClr val="tx1"/>
                </a:solidFill>
                <a:effectLst/>
                <a:latin typeface="Arial" charset="0"/>
                <a:ea typeface="宋体" charset="-122"/>
                <a:cs typeface="+mn-cs"/>
              </a:rPr>
              <a:t>. The selector acts like a 2-bit predictor, changing the preferred predictor for a branch address when two mis- predicts occur in a row. The number of bits of the branch address used to index the selector table and the local predictor table is equal to the length of the global branch history used to index the global prediction table. Note that misprediction is a bit tricky because we need to change both the selector table and either the global or local predictor.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95</a:t>
            </a:fld>
            <a:endParaRPr lang="en-US" altLang="zh-CN"/>
          </a:p>
        </p:txBody>
      </p:sp>
    </p:spTree>
    <p:extLst>
      <p:ext uri="{BB962C8B-B14F-4D97-AF65-F5344CB8AC3E}">
        <p14:creationId xmlns:p14="http://schemas.microsoft.com/office/powerpoint/2010/main" val="1252841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More details about </a:t>
            </a:r>
            <a:r>
              <a:rPr lang="en-US" altLang="en-US" sz="1200" kern="1200" dirty="0">
                <a:solidFill>
                  <a:srgbClr val="00B0F0"/>
                </a:solidFill>
                <a:latin typeface="Arial" charset="0"/>
                <a:ea typeface="宋体" charset="-122"/>
                <a:cs typeface="+mn-cs"/>
              </a:rPr>
              <a:t>Alpha 21264</a:t>
            </a:r>
            <a:r>
              <a:rPr lang="zh-CN" altLang="en-US" sz="1200" kern="1200" dirty="0">
                <a:solidFill>
                  <a:srgbClr val="00B0F0"/>
                </a:solidFill>
                <a:latin typeface="Arial" charset="0"/>
                <a:ea typeface="宋体" charset="-122"/>
                <a:cs typeface="+mn-cs"/>
              </a:rPr>
              <a:t> </a:t>
            </a:r>
            <a:r>
              <a:rPr lang="en-US" altLang="zh-CN" sz="1200" kern="1200" dirty="0">
                <a:solidFill>
                  <a:srgbClr val="00B0F0"/>
                </a:solidFill>
                <a:latin typeface="Arial" charset="0"/>
                <a:ea typeface="宋体" charset="-122"/>
                <a:cs typeface="+mn-cs"/>
              </a:rPr>
              <a:t>Tournament Predictor in http://</a:t>
            </a:r>
            <a:r>
              <a:rPr lang="en-US" altLang="zh-CN" sz="1200" kern="1200" dirty="0" err="1">
                <a:solidFill>
                  <a:srgbClr val="00B0F0"/>
                </a:solidFill>
                <a:latin typeface="Arial" charset="0"/>
                <a:ea typeface="宋体" charset="-122"/>
                <a:cs typeface="+mn-cs"/>
              </a:rPr>
              <a:t>class.ece.iastate.edu</a:t>
            </a:r>
            <a:r>
              <a:rPr lang="en-US" altLang="zh-CN" sz="1200" kern="1200" dirty="0">
                <a:solidFill>
                  <a:srgbClr val="00B0F0"/>
                </a:solidFill>
                <a:latin typeface="Arial" charset="0"/>
                <a:ea typeface="宋体" charset="-122"/>
                <a:cs typeface="+mn-cs"/>
              </a:rPr>
              <a:t>/</a:t>
            </a:r>
            <a:r>
              <a:rPr lang="en-US" altLang="zh-CN" sz="1200" kern="1200" dirty="0" err="1">
                <a:solidFill>
                  <a:srgbClr val="00B0F0"/>
                </a:solidFill>
                <a:latin typeface="Arial" charset="0"/>
                <a:ea typeface="宋体" charset="-122"/>
                <a:cs typeface="+mn-cs"/>
              </a:rPr>
              <a:t>tyagi</a:t>
            </a:r>
            <a:r>
              <a:rPr lang="en-US" altLang="zh-CN" sz="1200" kern="1200" dirty="0">
                <a:solidFill>
                  <a:srgbClr val="00B0F0"/>
                </a:solidFill>
                <a:latin typeface="Arial" charset="0"/>
                <a:ea typeface="宋体" charset="-122"/>
                <a:cs typeface="+mn-cs"/>
              </a:rPr>
              <a:t>/cpre581/lectures/Lecture10.pdf</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Arial" charset="0"/>
                <a:ea typeface="宋体" charset="-122"/>
                <a:cs typeface="+mn-cs"/>
              </a:rPr>
              <a:t>(not required)</a:t>
            </a:r>
            <a:endParaRPr kumimoji="0" lang="en-US" altLang="en-US" sz="1200" b="0" i="0" u="none" strike="noStrike" kern="1200" cap="none" spc="0" normalizeH="0" baseline="0" noProof="0" dirty="0">
              <a:ln>
                <a:noFill/>
              </a:ln>
              <a:solidFill>
                <a:srgbClr val="00B0F0"/>
              </a:solidFill>
              <a:effectLst/>
              <a:uLnTx/>
              <a:uFillTx/>
              <a:latin typeface="Arial" charset="0"/>
              <a:ea typeface="ＭＳ Ｐゴシック" charset="-128"/>
              <a:cs typeface="+mn-cs"/>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96</a:t>
            </a:fld>
            <a:endParaRPr lang="en-US" altLang="zh-CN"/>
          </a:p>
        </p:txBody>
      </p:sp>
    </p:spTree>
    <p:extLst>
      <p:ext uri="{BB962C8B-B14F-4D97-AF65-F5344CB8AC3E}">
        <p14:creationId xmlns:p14="http://schemas.microsoft.com/office/powerpoint/2010/main" val="2818532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3.7 A five-component tagged hybrid predictor has five separate prediction tables, indexed by a hash of the branch address and a segment of recent branch history of length 0–4 labeled “h” in this figure. The hash can be as simple as an exclusive-OR, as in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Each predictor is a 2-bit (or possibly 3-bit) predictor. The tags are typically 4–8 bits. The chosen prediction is the one with the longest history where the tags also match.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recent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branches use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-bit global branch history, which can index 2^i branch</a:t>
            </a:r>
            <a:r>
              <a:rPr lang="zh-CN" altLang="en-US" sz="1200" kern="1200" dirty="0">
                <a:solidFill>
                  <a:schemeClr val="tx1"/>
                </a:solidFill>
                <a:effectLst/>
                <a:latin typeface="Arial" charset="0"/>
                <a:ea typeface="宋体" charset="-122"/>
                <a:cs typeface="+mn-cs"/>
              </a:rPr>
              <a:t> </a:t>
            </a:r>
            <a:r>
              <a:rPr lang="en-US" altLang="zh-CN" sz="1200" kern="1200">
                <a:solidFill>
                  <a:schemeClr val="tx1"/>
                </a:solidFill>
                <a:effectLst/>
                <a:latin typeface="Arial" charset="0"/>
                <a:ea typeface="宋体" charset="-122"/>
                <a:cs typeface="+mn-cs"/>
              </a:rPr>
              <a:t>history entries</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100</a:t>
            </a:fld>
            <a:endParaRPr lang="en-US" altLang="zh-CN"/>
          </a:p>
        </p:txBody>
      </p:sp>
    </p:spTree>
    <p:extLst>
      <p:ext uri="{BB962C8B-B14F-4D97-AF65-F5344CB8AC3E}">
        <p14:creationId xmlns:p14="http://schemas.microsoft.com/office/powerpoint/2010/main" val="1365247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prediction for a given branch is the predictor with the longest branch his- tory that also has matching tags. P(0) always matches because it uses no tags and becomes the default prediction if none of P(1) through P(n) match.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101</a:t>
            </a:fld>
            <a:endParaRPr lang="en-US" altLang="zh-CN"/>
          </a:p>
        </p:txBody>
      </p:sp>
    </p:spTree>
    <p:extLst>
      <p:ext uri="{BB962C8B-B14F-4D97-AF65-F5344CB8AC3E}">
        <p14:creationId xmlns:p14="http://schemas.microsoft.com/office/powerpoint/2010/main" val="425312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very</a:t>
            </a:r>
            <a:r>
              <a:rPr lang="zh-CN" altLang="en-US" dirty="0"/>
              <a:t> </a:t>
            </a:r>
            <a:r>
              <a:rPr lang="en-US" altLang="zh-CN" dirty="0"/>
              <a:t>time an instruction is fetched, BHT is accessed to determine whether this instruction is a taken branch: https://</a:t>
            </a:r>
            <a:r>
              <a:rPr lang="en-US" altLang="zh-CN" dirty="0" err="1"/>
              <a:t>www.youtube.com</a:t>
            </a:r>
            <a:r>
              <a:rPr lang="en-US" altLang="zh-CN" dirty="0"/>
              <a:t>/</a:t>
            </a:r>
            <a:r>
              <a:rPr lang="en-US" altLang="zh-CN" dirty="0" err="1"/>
              <a:t>watch?v</a:t>
            </a:r>
            <a:r>
              <a:rPr lang="en-US" altLang="zh-CN" dirty="0"/>
              <a:t>=l86vndxJdS4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3198556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tagged hybrid version of this predictor also includes a 2-bit use field in each of the history-indexed predictors. The use field indicates whether a prediction was recently used and therefore likely to be more accurate; the use field can be period-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reset in all entries so that old predictions are cleared. Many more details are involved in implementing this style of predictor, especially how to handle </a:t>
            </a:r>
            <a:r>
              <a:rPr lang="en-US" sz="1200" kern="1200" dirty="0" err="1">
                <a:solidFill>
                  <a:schemeClr val="tx1"/>
                </a:solidFill>
                <a:effectLst/>
                <a:latin typeface="Arial" charset="0"/>
                <a:ea typeface="宋体" charset="-122"/>
                <a:cs typeface="+mn-cs"/>
              </a:rPr>
              <a:t>mispre</a:t>
            </a:r>
            <a:r>
              <a:rPr lang="en-US" sz="1200" kern="1200" dirty="0">
                <a:solidFill>
                  <a:schemeClr val="tx1"/>
                </a:solidFill>
                <a:effectLst/>
                <a:latin typeface="Arial" charset="0"/>
                <a:ea typeface="宋体" charset="-122"/>
                <a:cs typeface="+mn-cs"/>
              </a:rPr>
              <a:t>- dictions. The search space for the optimal predictor is also very large because the number of predictors, the exact history used for indexing, and the size of each pre- </a:t>
            </a:r>
            <a:r>
              <a:rPr lang="en-US" sz="1200" kern="1200" dirty="0" err="1">
                <a:solidFill>
                  <a:schemeClr val="tx1"/>
                </a:solidFill>
                <a:effectLst/>
                <a:latin typeface="Arial" charset="0"/>
                <a:ea typeface="宋体" charset="-122"/>
                <a:cs typeface="+mn-cs"/>
              </a:rPr>
              <a:t>dictor</a:t>
            </a:r>
            <a:r>
              <a:rPr lang="en-US" sz="1200" kern="1200" dirty="0">
                <a:solidFill>
                  <a:schemeClr val="tx1"/>
                </a:solidFill>
                <a:effectLst/>
                <a:latin typeface="Arial" charset="0"/>
                <a:ea typeface="宋体" charset="-122"/>
                <a:cs typeface="+mn-cs"/>
              </a:rPr>
              <a:t> are all variable.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102</a:t>
            </a:fld>
            <a:endParaRPr lang="en-US" altLang="zh-CN"/>
          </a:p>
        </p:txBody>
      </p:sp>
    </p:spTree>
    <p:extLst>
      <p:ext uri="{BB962C8B-B14F-4D97-AF65-F5344CB8AC3E}">
        <p14:creationId xmlns:p14="http://schemas.microsoft.com/office/powerpoint/2010/main" val="4248167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Figure3.8 A comparison of the misprediction rate (measured as </a:t>
            </a:r>
            <a:r>
              <a:rPr lang="en-US" sz="1200" kern="1200" dirty="0" err="1">
                <a:solidFill>
                  <a:schemeClr val="tx1"/>
                </a:solidFill>
                <a:effectLst/>
                <a:latin typeface="Arial" charset="0"/>
                <a:ea typeface="宋体" charset="-122"/>
                <a:cs typeface="+mn-cs"/>
              </a:rPr>
              <a:t>mispredicts</a:t>
            </a:r>
            <a:r>
              <a:rPr lang="en-US" sz="1200" kern="1200" dirty="0">
                <a:solidFill>
                  <a:schemeClr val="tx1"/>
                </a:solidFill>
                <a:effectLst/>
                <a:latin typeface="Arial" charset="0"/>
                <a:ea typeface="宋体" charset="-122"/>
                <a:cs typeface="+mn-cs"/>
              </a:rPr>
              <a:t> per 1000 instructions executed) for tagged hybrid versus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Both predictors use the same total number of bits, although tagged hybrid uses some of that storage for tags, while </a:t>
            </a:r>
            <a:r>
              <a:rPr lang="en-US" sz="1200" kern="1200" dirty="0" err="1">
                <a:solidFill>
                  <a:schemeClr val="tx1"/>
                </a:solidFill>
                <a:effectLst/>
                <a:latin typeface="Arial" charset="0"/>
                <a:ea typeface="宋体" charset="-122"/>
                <a:cs typeface="+mn-cs"/>
              </a:rPr>
              <a:t>gshare</a:t>
            </a:r>
            <a:r>
              <a:rPr lang="en-US" sz="1200" kern="1200" dirty="0">
                <a:solidFill>
                  <a:schemeClr val="tx1"/>
                </a:solidFill>
                <a:effectLst/>
                <a:latin typeface="Arial" charset="0"/>
                <a:ea typeface="宋体" charset="-122"/>
                <a:cs typeface="+mn-cs"/>
              </a:rPr>
              <a:t> contains no tags. The benchmarks consist of traces from </a:t>
            </a:r>
            <a:r>
              <a:rPr lang="en-US" sz="1200" kern="1200" dirty="0" err="1">
                <a:solidFill>
                  <a:schemeClr val="tx1"/>
                </a:solidFill>
                <a:effectLst/>
                <a:latin typeface="Arial" charset="0"/>
                <a:ea typeface="宋体" charset="-122"/>
                <a:cs typeface="+mn-cs"/>
              </a:rPr>
              <a:t>SPECfp</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SPECint</a:t>
            </a:r>
            <a:r>
              <a:rPr lang="en-US" sz="1200" kern="1200" dirty="0">
                <a:solidFill>
                  <a:schemeClr val="tx1"/>
                </a:solidFill>
                <a:effectLst/>
                <a:latin typeface="Arial" charset="0"/>
                <a:ea typeface="宋体" charset="-122"/>
                <a:cs typeface="+mn-cs"/>
              </a:rPr>
              <a:t>, a series of multimedia and server benchmarks. The latter two behave more like </a:t>
            </a:r>
            <a:r>
              <a:rPr lang="en-US" sz="1200" kern="1200" dirty="0" err="1">
                <a:solidFill>
                  <a:schemeClr val="tx1"/>
                </a:solidFill>
                <a:effectLst/>
                <a:latin typeface="Arial" charset="0"/>
                <a:ea typeface="宋体" charset="-122"/>
                <a:cs typeface="+mn-cs"/>
              </a:rPr>
              <a:t>SPECint</a:t>
            </a: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103</a:t>
            </a:fld>
            <a:endParaRPr lang="en-US" altLang="zh-CN"/>
          </a:p>
        </p:txBody>
      </p:sp>
    </p:spTree>
    <p:extLst>
      <p:ext uri="{BB962C8B-B14F-4D97-AF65-F5344CB8AC3E}">
        <p14:creationId xmlns:p14="http://schemas.microsoft.com/office/powerpoint/2010/main" val="1186934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108</a:t>
            </a:fld>
            <a:endParaRPr lang="en-US" altLang="zh-CN"/>
          </a:p>
        </p:txBody>
      </p:sp>
    </p:spTree>
    <p:extLst>
      <p:ext uri="{BB962C8B-B14F-4D97-AF65-F5344CB8AC3E}">
        <p14:creationId xmlns:p14="http://schemas.microsoft.com/office/powerpoint/2010/main" val="4236371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109</a:t>
            </a:fld>
            <a:endParaRPr lang="en-US" altLang="zh-CN"/>
          </a:p>
        </p:txBody>
      </p:sp>
    </p:spTree>
    <p:extLst>
      <p:ext uri="{BB962C8B-B14F-4D97-AF65-F5344CB8AC3E}">
        <p14:creationId xmlns:p14="http://schemas.microsoft.com/office/powerpoint/2010/main" val="3842249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110</a:t>
            </a:fld>
            <a:endParaRPr lang="en-US" altLang="zh-CN"/>
          </a:p>
        </p:txBody>
      </p:sp>
    </p:spTree>
    <p:extLst>
      <p:ext uri="{BB962C8B-B14F-4D97-AF65-F5344CB8AC3E}">
        <p14:creationId xmlns:p14="http://schemas.microsoft.com/office/powerpoint/2010/main" val="2501856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111</a:t>
            </a:fld>
            <a:endParaRPr lang="en-US" altLang="zh-CN"/>
          </a:p>
        </p:txBody>
      </p:sp>
    </p:spTree>
    <p:extLst>
      <p:ext uri="{BB962C8B-B14F-4D97-AF65-F5344CB8AC3E}">
        <p14:creationId xmlns:p14="http://schemas.microsoft.com/office/powerpoint/2010/main" val="2279034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112</a:t>
            </a:fld>
            <a:endParaRPr lang="en-US" altLang="zh-CN"/>
          </a:p>
        </p:txBody>
      </p:sp>
    </p:spTree>
    <p:extLst>
      <p:ext uri="{BB962C8B-B14F-4D97-AF65-F5344CB8AC3E}">
        <p14:creationId xmlns:p14="http://schemas.microsoft.com/office/powerpoint/2010/main" val="2240184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charset="0"/>
                <a:ea typeface="宋体" charset="-122"/>
                <a:cs typeface="+mn-cs"/>
              </a:rPr>
              <a:t>nificant</a:t>
            </a:r>
            <a:r>
              <a:rPr lang="en-US" sz="1200" kern="1200" dirty="0">
                <a:solidFill>
                  <a:schemeClr val="tx1"/>
                </a:solidFill>
                <a:effectLst/>
                <a:latin typeface="Arial" charset="0"/>
                <a:ea typeface="宋体"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113</a:t>
            </a:fld>
            <a:endParaRPr lang="en-US" altLang="zh-CN"/>
          </a:p>
        </p:txBody>
      </p:sp>
    </p:spTree>
    <p:extLst>
      <p:ext uri="{BB962C8B-B14F-4D97-AF65-F5344CB8AC3E}">
        <p14:creationId xmlns:p14="http://schemas.microsoft.com/office/powerpoint/2010/main" val="1980934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549E432E-AA47-E147-8EDA-1C58CCE4FCB7}"/>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842902D3-6EBA-2D49-90D6-EFEFC9152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when the next instruction to execute is stalled, other instructions can be issued and executed if they do not depend on any active or stalled instruction. </a:t>
            </a:r>
          </a:p>
          <a:p>
            <a:endParaRPr lang="en-CN" altLang="en-CN">
              <a:latin typeface="Arial" panose="020B0604020202020204" pitchFamily="34" charset="0"/>
            </a:endParaRPr>
          </a:p>
        </p:txBody>
      </p:sp>
      <p:sp>
        <p:nvSpPr>
          <p:cNvPr id="186371" name="Slide Number Placeholder 3">
            <a:extLst>
              <a:ext uri="{FF2B5EF4-FFF2-40B4-BE49-F238E27FC236}">
                <a16:creationId xmlns:a16="http://schemas.microsoft.com/office/drawing/2014/main" id="{4889A7B9-76D6-F04A-A7E7-A46EDB159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8A079CE1-8B8B-6B49-8A0F-D86B393FCB29}"/>
              </a:ext>
            </a:extLst>
          </p:cNvPr>
          <p:cNvSpPr>
            <a:spLocks noGrp="1" noRot="1" noChangeAspect="1" noChangeArrowheads="1" noTextEdit="1"/>
          </p:cNvSpPr>
          <p:nvPr>
            <p:ph type="sldImg"/>
          </p:nvPr>
        </p:nvSpPr>
        <p:spPr>
          <a:ln/>
        </p:spPr>
      </p:sp>
      <p:sp>
        <p:nvSpPr>
          <p:cNvPr id="187394" name="Notes Placeholder 2">
            <a:extLst>
              <a:ext uri="{FF2B5EF4-FFF2-40B4-BE49-F238E27FC236}">
                <a16:creationId xmlns:a16="http://schemas.microsoft.com/office/drawing/2014/main" id="{E0E1CDE2-8ABD-AD42-86C9-E6892D464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Scoreboard-</a:t>
            </a:r>
            <a:r>
              <a:rPr lang="en-US" altLang="en-CN" i="1" dirty="0" err="1">
                <a:latin typeface="Arial" panose="020B0604020202020204" pitchFamily="34" charset="0"/>
              </a:rPr>
              <a:t>ing</a:t>
            </a:r>
            <a:r>
              <a:rPr lang="en-US" altLang="en-CN" i="1" dirty="0">
                <a:latin typeface="Arial" panose="020B0604020202020204" pitchFamily="34" charset="0"/>
              </a:rPr>
              <a:t> </a:t>
            </a:r>
            <a:r>
              <a:rPr lang="en-US" altLang="en-CN"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p>
          <a:p>
            <a:endParaRPr lang="en-CN" altLang="en-CN" dirty="0">
              <a:latin typeface="Arial" panose="020B0604020202020204" pitchFamily="34" charset="0"/>
            </a:endParaRPr>
          </a:p>
        </p:txBody>
      </p:sp>
      <p:sp>
        <p:nvSpPr>
          <p:cNvPr id="187395" name="Slide Number Placeholder 3">
            <a:extLst>
              <a:ext uri="{FF2B5EF4-FFF2-40B4-BE49-F238E27FC236}">
                <a16:creationId xmlns:a16="http://schemas.microsoft.com/office/drawing/2014/main" id="{5BDD838A-FEBA-E34B-AD42-FFE8C99C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t>
            </a:r>
            <a:r>
              <a:rPr lang="en-CN" dirty="0"/>
              <a:t>ore about BHT: </a:t>
            </a:r>
            <a:r>
              <a:rPr lang="en-US" dirty="0"/>
              <a:t>https://</a:t>
            </a:r>
            <a:r>
              <a:rPr lang="en-US" dirty="0" err="1"/>
              <a:t>www.youtube.com</a:t>
            </a:r>
            <a:r>
              <a:rPr lang="en-US" dirty="0"/>
              <a:t>/</a:t>
            </a:r>
            <a:r>
              <a:rPr lang="en-US" dirty="0" err="1"/>
              <a:t>watch?v</a:t>
            </a:r>
            <a:r>
              <a:rPr lang="en-US" dirty="0"/>
              <a:t>=s4jOyD51dSo</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8674288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Rj, Rk: how to set if Not Ready?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119</a:t>
            </a:fld>
            <a:endParaRPr lang="en-US" altLang="zh-CN"/>
          </a:p>
        </p:txBody>
      </p:sp>
    </p:spTree>
    <p:extLst>
      <p:ext uri="{BB962C8B-B14F-4D97-AF65-F5344CB8AC3E}">
        <p14:creationId xmlns:p14="http://schemas.microsoft.com/office/powerpoint/2010/main" val="21377339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charset="0"/>
                <a:ea typeface="宋体" charset="-122"/>
                <a:cs typeface="+mn-cs"/>
              </a:rPr>
              <a:t>Rj</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fields are set to No. Figure C.58 shows why this last step is crucial.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6829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9C0668AD-F056-2D45-A891-DAC49AA14644}"/>
              </a:ext>
            </a:extLst>
          </p:cNvPr>
          <p:cNvSpPr>
            <a:spLocks noGrp="1" noRot="1" noChangeAspect="1" noChangeArrowheads="1" noTextEdit="1"/>
          </p:cNvSpPr>
          <p:nvPr>
            <p:ph type="sldImg"/>
          </p:nvPr>
        </p:nvSpPr>
        <p:spPr>
          <a:ln/>
        </p:spPr>
      </p:sp>
      <p:sp>
        <p:nvSpPr>
          <p:cNvPr id="189442" name="Notes Placeholder 2">
            <a:extLst>
              <a:ext uri="{FF2B5EF4-FFF2-40B4-BE49-F238E27FC236}">
                <a16:creationId xmlns:a16="http://schemas.microsoft.com/office/drawing/2014/main" id="{9D973EFE-E060-7B42-899D-1A43E1DE5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a:t>
            </a:r>
            <a:r>
              <a:rPr lang="en-CN" altLang="en-CN" dirty="0">
                <a:latin typeface="Arial" panose="020B0604020202020204" pitchFamily="34" charset="0"/>
              </a:rPr>
              <a:t>ndicate the state of the functional unit</a:t>
            </a:r>
          </a:p>
          <a:p>
            <a:r>
              <a:rPr lang="en-US" altLang="en-CN" dirty="0">
                <a:latin typeface="Arial" panose="020B0604020202020204" pitchFamily="34" charset="0"/>
              </a:rPr>
              <a:t>N</a:t>
            </a:r>
            <a:r>
              <a:rPr lang="en-CN" altLang="en-CN" dirty="0">
                <a:latin typeface="Arial" panose="020B0604020202020204" pitchFamily="34" charset="0"/>
              </a:rPr>
              <a:t>ine fields per functional unit (FU)</a:t>
            </a:r>
          </a:p>
          <a:p>
            <a:endParaRPr lang="en-CN" altLang="en-CN" dirty="0">
              <a:latin typeface="Arial" panose="020B0604020202020204" pitchFamily="34" charset="0"/>
            </a:endParaRPr>
          </a:p>
          <a:p>
            <a:r>
              <a:rPr lang="en-US" altLang="en-CN" dirty="0">
                <a:latin typeface="Arial" panose="020B0604020202020204" pitchFamily="34" charset="0"/>
              </a:rPr>
              <a:t>Busy—Indicates whether the unit is busy or not. </a:t>
            </a:r>
          </a:p>
          <a:p>
            <a:r>
              <a:rPr lang="en-US" altLang="en-CN" dirty="0">
                <a:latin typeface="Arial" panose="020B0604020202020204" pitchFamily="34" charset="0"/>
              </a:rPr>
              <a:t>Op — Operation to perform in the unit (e.g., add or subtract). </a:t>
            </a:r>
          </a:p>
          <a:p>
            <a:r>
              <a:rPr lang="en-US" altLang="en-CN" dirty="0">
                <a:latin typeface="Arial" panose="020B0604020202020204" pitchFamily="34" charset="0"/>
              </a:rPr>
              <a:t>Fi—Destination register. </a:t>
            </a:r>
          </a:p>
          <a:p>
            <a:r>
              <a:rPr lang="en-US" altLang="en-CN" dirty="0">
                <a:latin typeface="Arial" panose="020B0604020202020204" pitchFamily="34" charset="0"/>
              </a:rPr>
              <a:t>Fj, </a:t>
            </a:r>
            <a:r>
              <a:rPr lang="en-US" altLang="en-CN" dirty="0" err="1">
                <a:latin typeface="Arial" panose="020B0604020202020204" pitchFamily="34" charset="0"/>
              </a:rPr>
              <a:t>Fk</a:t>
            </a:r>
            <a:r>
              <a:rPr lang="en-US" altLang="en-CN" dirty="0">
                <a:latin typeface="Arial" panose="020B0604020202020204" pitchFamily="34" charset="0"/>
              </a:rPr>
              <a:t>—Source-register numbers. </a:t>
            </a:r>
          </a:p>
          <a:p>
            <a:r>
              <a:rPr lang="en-US" altLang="en-CN" dirty="0" err="1">
                <a:latin typeface="Arial" panose="020B0604020202020204" pitchFamily="34" charset="0"/>
              </a:rPr>
              <a:t>Qj</a:t>
            </a:r>
            <a:r>
              <a:rPr lang="en-US" altLang="en-CN" dirty="0">
                <a:latin typeface="Arial" panose="020B0604020202020204" pitchFamily="34" charset="0"/>
              </a:rPr>
              <a:t>, </a:t>
            </a:r>
            <a:r>
              <a:rPr lang="en-US" altLang="en-CN" dirty="0" err="1">
                <a:latin typeface="Arial" panose="020B0604020202020204" pitchFamily="34" charset="0"/>
              </a:rPr>
              <a:t>Qk</a:t>
            </a:r>
            <a:r>
              <a:rPr lang="en-US" altLang="en-CN" dirty="0">
                <a:latin typeface="Arial" panose="020B0604020202020204" pitchFamily="34" charset="0"/>
              </a:rPr>
              <a:t>—Functional units producing source registers Fj, </a:t>
            </a:r>
            <a:r>
              <a:rPr lang="en-US" altLang="en-CN" dirty="0" err="1">
                <a:latin typeface="Arial" panose="020B0604020202020204" pitchFamily="34" charset="0"/>
              </a:rPr>
              <a:t>Fk</a:t>
            </a:r>
            <a:r>
              <a:rPr lang="en-US" altLang="en-CN" dirty="0">
                <a:latin typeface="Arial" panose="020B0604020202020204" pitchFamily="34" charset="0"/>
              </a:rPr>
              <a:t>. </a:t>
            </a:r>
          </a:p>
          <a:p>
            <a:r>
              <a:rPr lang="en-US" altLang="en-CN" dirty="0" err="1">
                <a:latin typeface="Arial" panose="020B0604020202020204" pitchFamily="34" charset="0"/>
              </a:rPr>
              <a:t>Rj</a:t>
            </a:r>
            <a:r>
              <a:rPr lang="en-US" altLang="en-CN" dirty="0">
                <a:latin typeface="Arial" panose="020B0604020202020204" pitchFamily="34" charset="0"/>
              </a:rPr>
              <a:t>, </a:t>
            </a:r>
            <a:r>
              <a:rPr lang="en-US" altLang="en-CN" dirty="0" err="1">
                <a:latin typeface="Arial" panose="020B0604020202020204" pitchFamily="34" charset="0"/>
              </a:rPr>
              <a:t>Rk</a:t>
            </a:r>
            <a:r>
              <a:rPr lang="en-US" altLang="en-CN" dirty="0">
                <a:latin typeface="Arial" panose="020B0604020202020204" pitchFamily="34" charset="0"/>
              </a:rPr>
              <a:t>—Flags indicating when Fj, </a:t>
            </a:r>
            <a:r>
              <a:rPr lang="en-US" altLang="en-CN" dirty="0" err="1">
                <a:latin typeface="Arial" panose="020B0604020202020204" pitchFamily="34" charset="0"/>
              </a:rPr>
              <a:t>Fk</a:t>
            </a:r>
            <a:r>
              <a:rPr lang="en-US" altLang="en-CN" dirty="0">
                <a:latin typeface="Arial" panose="020B0604020202020204" pitchFamily="34" charset="0"/>
              </a:rPr>
              <a:t> are ready and not yet read. Set to No after operands are read. </a:t>
            </a:r>
          </a:p>
          <a:p>
            <a:endParaRPr lang="en-US"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There is one entry in the functional unit status table for each functional unit. Once an instruction issues, the record of its operands is kept in the functional unit status table. </a:t>
            </a:r>
            <a:endParaRPr lang="en-US" altLang="en-CN" dirty="0">
              <a:latin typeface="Arial" panose="020B0604020202020204" pitchFamily="34" charset="0"/>
            </a:endParaRPr>
          </a:p>
          <a:p>
            <a:endParaRPr lang="en-CN"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 functional unit status says that the first multiply unit is waiting for the integer unit, the add unit is waiting for the integer unit, and the divide unit is waiting for the first multiply unit. </a:t>
            </a:r>
            <a:endParaRPr lang="en-CN" altLang="en-CN" dirty="0">
              <a:latin typeface="Arial" panose="020B0604020202020204" pitchFamily="34" charset="0"/>
            </a:endParaRPr>
          </a:p>
          <a:p>
            <a:endParaRPr lang="en-CN" altLang="en-CN" dirty="0">
              <a:latin typeface="Arial" panose="020B0604020202020204" pitchFamily="34" charset="0"/>
            </a:endParaRPr>
          </a:p>
        </p:txBody>
      </p:sp>
      <p:sp>
        <p:nvSpPr>
          <p:cNvPr id="189443" name="Slide Number Placeholder 3">
            <a:extLst>
              <a:ext uri="{FF2B5EF4-FFF2-40B4-BE49-F238E27FC236}">
                <a16:creationId xmlns:a16="http://schemas.microsoft.com/office/drawing/2014/main" id="{BBE60255-148E-2747-B47A-02407CF82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Finally, the register result table indicates which unit will produce each pending result; the number of entries is equal to the number of registers.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130</a:t>
            </a:fld>
            <a:endParaRPr lang="en-US" altLang="zh-CN"/>
          </a:p>
        </p:txBody>
      </p:sp>
    </p:spTree>
    <p:extLst>
      <p:ext uri="{BB962C8B-B14F-4D97-AF65-F5344CB8AC3E}">
        <p14:creationId xmlns:p14="http://schemas.microsoft.com/office/powerpoint/2010/main" val="12602884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F55C928C-38FE-254B-89D0-61CF4D086397}"/>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0B0F650E-E8EC-D544-BC25-E7B62F39E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p>
          <a:p>
            <a:endParaRPr lang="en-US" altLang="en-CN" dirty="0">
              <a:latin typeface="Arial" panose="020B0604020202020204" pitchFamily="34" charset="0"/>
            </a:endParaRPr>
          </a:p>
          <a:p>
            <a:r>
              <a:rPr lang="en-US" altLang="en-CN"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Scoreboard tables just before the </a:t>
            </a:r>
            <a:r>
              <a:rPr lang="en-US" sz="1200" b="1" kern="1200" dirty="0">
                <a:solidFill>
                  <a:schemeClr val="tx1"/>
                </a:solidFill>
                <a:effectLst/>
                <a:latin typeface="Arial" charset="0"/>
                <a:ea typeface="宋体" charset="-122"/>
                <a:cs typeface="+mn-cs"/>
              </a:rPr>
              <a:t>MUL.D </a:t>
            </a:r>
            <a:r>
              <a:rPr lang="en-US" sz="1200" kern="1200" dirty="0">
                <a:solidFill>
                  <a:schemeClr val="tx1"/>
                </a:solidFill>
                <a:effectLst/>
                <a:latin typeface="Arial" charset="0"/>
                <a:ea typeface="宋体"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90467" name="Slide Number Placeholder 3">
            <a:extLst>
              <a:ext uri="{FF2B5EF4-FFF2-40B4-BE49-F238E27FC236}">
                <a16:creationId xmlns:a16="http://schemas.microsoft.com/office/drawing/2014/main" id="{26F85470-C174-C74F-9152-69CC87802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43A49FBB-348D-EE47-97A0-68AFE135F8AD}"/>
              </a:ext>
            </a:extLst>
          </p:cNvPr>
          <p:cNvSpPr>
            <a:spLocks noGrp="1" noRot="1" noChangeAspect="1" noChangeArrowheads="1" noTextEdit="1"/>
          </p:cNvSpPr>
          <p:nvPr>
            <p:ph type="sldImg"/>
          </p:nvPr>
        </p:nvSpPr>
        <p:spPr>
          <a:ln/>
        </p:spPr>
      </p:sp>
      <p:sp>
        <p:nvSpPr>
          <p:cNvPr id="191490" name="Notes Placeholder 2">
            <a:extLst>
              <a:ext uri="{FF2B5EF4-FFF2-40B4-BE49-F238E27FC236}">
                <a16:creationId xmlns:a16="http://schemas.microsoft.com/office/drawing/2014/main" id="{C2751134-5207-9C4F-9822-0660A6087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ADD.D was able to complete as soon as DIV.D passed through read operands and got a copy of F6. Only the DIV.D remains to finish.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C.57 Scoreboard tables just before the </a:t>
            </a:r>
            <a:r>
              <a:rPr lang="en-US" sz="1200" b="1" kern="1200" dirty="0">
                <a:solidFill>
                  <a:schemeClr val="tx1"/>
                </a:solidFill>
                <a:effectLst/>
                <a:latin typeface="Arial" charset="0"/>
                <a:ea typeface="宋体" charset="-122"/>
                <a:cs typeface="+mn-cs"/>
              </a:rPr>
              <a:t>DIV.D </a:t>
            </a:r>
            <a:r>
              <a:rPr lang="en-US" sz="1200" kern="1200" dirty="0">
                <a:solidFill>
                  <a:schemeClr val="tx1"/>
                </a:solidFill>
                <a:effectLst/>
                <a:latin typeface="Arial" charset="0"/>
                <a:ea typeface="宋体" charset="-122"/>
                <a:cs typeface="+mn-cs"/>
              </a:rPr>
              <a:t>goes to write result. ADD.D was able to complete as soon as DIV.D passed through read operands and got a copy of F6. Only the DIV.D remains to finish. </a:t>
            </a:r>
            <a:endParaRPr lang="en-US" dirty="0"/>
          </a:p>
          <a:p>
            <a:endParaRPr lang="en-US" altLang="en-CN" dirty="0">
              <a:latin typeface="Arial" panose="020B0604020202020204" pitchFamily="34" charset="0"/>
            </a:endParaRPr>
          </a:p>
        </p:txBody>
      </p:sp>
      <p:sp>
        <p:nvSpPr>
          <p:cNvPr id="191491" name="Slide Number Placeholder 3">
            <a:extLst>
              <a:ext uri="{FF2B5EF4-FFF2-40B4-BE49-F238E27FC236}">
                <a16:creationId xmlns:a16="http://schemas.microsoft.com/office/drawing/2014/main" id="{A1BF67A4-1E76-6548-9A69-02154B411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136</a:t>
            </a:fld>
            <a:endParaRPr lang="en-US" altLang="zh-CN"/>
          </a:p>
        </p:txBody>
      </p:sp>
    </p:spTree>
    <p:extLst>
      <p:ext uri="{BB962C8B-B14F-4D97-AF65-F5344CB8AC3E}">
        <p14:creationId xmlns:p14="http://schemas.microsoft.com/office/powerpoint/2010/main" val="29557508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137</a:t>
            </a:fld>
            <a:endParaRPr lang="en-US" altLang="zh-CN"/>
          </a:p>
        </p:txBody>
      </p:sp>
    </p:spTree>
    <p:extLst>
      <p:ext uri="{BB962C8B-B14F-4D97-AF65-F5344CB8AC3E}">
        <p14:creationId xmlns:p14="http://schemas.microsoft.com/office/powerpoint/2010/main" val="36281260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138</a:t>
            </a:fld>
            <a:endParaRPr lang="en-US" altLang="zh-CN"/>
          </a:p>
        </p:txBody>
      </p:sp>
    </p:spTree>
    <p:extLst>
      <p:ext uri="{BB962C8B-B14F-4D97-AF65-F5344CB8AC3E}">
        <p14:creationId xmlns:p14="http://schemas.microsoft.com/office/powerpoint/2010/main" val="3821780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55918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Load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track outstanding loads that are waiting on the memory,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139</a:t>
            </a:fld>
            <a:endParaRPr lang="en-US" altLang="zh-CN"/>
          </a:p>
        </p:txBody>
      </p:sp>
    </p:spTree>
    <p:extLst>
      <p:ext uri="{BB962C8B-B14F-4D97-AF65-F5344CB8AC3E}">
        <p14:creationId xmlns:p14="http://schemas.microsoft.com/office/powerpoint/2010/main" val="2289313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store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destination memory addresses of outstanding stores that are waiting for the data value to store,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140</a:t>
            </a:fld>
            <a:endParaRPr lang="en-US" altLang="zh-CN"/>
          </a:p>
        </p:txBody>
      </p:sp>
    </p:spTree>
    <p:extLst>
      <p:ext uri="{BB962C8B-B14F-4D97-AF65-F5344CB8AC3E}">
        <p14:creationId xmlns:p14="http://schemas.microsoft.com/office/powerpoint/2010/main" val="21215477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141</a:t>
            </a:fld>
            <a:endParaRPr lang="en-US" altLang="zh-CN"/>
          </a:p>
        </p:txBody>
      </p:sp>
    </p:spTree>
    <p:extLst>
      <p:ext uri="{BB962C8B-B14F-4D97-AF65-F5344CB8AC3E}">
        <p14:creationId xmlns:p14="http://schemas.microsoft.com/office/powerpoint/2010/main" val="1021380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adders implement addition and subtraction,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142</a:t>
            </a:fld>
            <a:endParaRPr lang="en-US" altLang="zh-CN"/>
          </a:p>
        </p:txBody>
      </p:sp>
    </p:spTree>
    <p:extLst>
      <p:ext uri="{BB962C8B-B14F-4D97-AF65-F5344CB8AC3E}">
        <p14:creationId xmlns:p14="http://schemas.microsoft.com/office/powerpoint/2010/main" val="212822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143</a:t>
            </a:fld>
            <a:endParaRPr lang="en-US" altLang="zh-CN"/>
          </a:p>
        </p:txBody>
      </p:sp>
    </p:spTree>
    <p:extLst>
      <p:ext uri="{BB962C8B-B14F-4D97-AF65-F5344CB8AC3E}">
        <p14:creationId xmlns:p14="http://schemas.microsoft.com/office/powerpoint/2010/main" val="4649237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144</a:t>
            </a:fld>
            <a:endParaRPr lang="en-US" altLang="zh-CN"/>
          </a:p>
        </p:txBody>
      </p:sp>
    </p:spTree>
    <p:extLst>
      <p:ext uri="{BB962C8B-B14F-4D97-AF65-F5344CB8AC3E}">
        <p14:creationId xmlns:p14="http://schemas.microsoft.com/office/powerpoint/2010/main" val="31546726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results from either the FP units or the load unit are put on the CDB, which goes to the FP register file as well as to the reservation stations and store buffers.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145</a:t>
            </a:fld>
            <a:endParaRPr lang="en-US" altLang="zh-CN"/>
          </a:p>
        </p:txBody>
      </p:sp>
    </p:spTree>
    <p:extLst>
      <p:ext uri="{BB962C8B-B14F-4D97-AF65-F5344CB8AC3E}">
        <p14:creationId xmlns:p14="http://schemas.microsoft.com/office/powerpoint/2010/main" val="1122634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charset="0"/>
                <a:ea typeface="宋体" charset="-122"/>
                <a:cs typeface="+mn-cs"/>
              </a:rPr>
              <a:t>scoreboarding</a:t>
            </a:r>
            <a:r>
              <a:rPr lang="en-US" sz="1200" kern="1200" dirty="0">
                <a:solidFill>
                  <a:schemeClr val="tx1"/>
                </a:solidFill>
                <a:effectLst/>
                <a:latin typeface="Arial" charset="0"/>
                <a:ea typeface="宋体" charset="-122"/>
                <a:cs typeface="+mn-cs"/>
              </a:rPr>
              <a:t> approach provides.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147</a:t>
            </a:fld>
            <a:endParaRPr lang="en-US" altLang="zh-CN"/>
          </a:p>
        </p:txBody>
      </p:sp>
    </p:spTree>
    <p:extLst>
      <p:ext uri="{BB962C8B-B14F-4D97-AF65-F5344CB8AC3E}">
        <p14:creationId xmlns:p14="http://schemas.microsoft.com/office/powerpoint/2010/main" val="17699154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148</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149</a:t>
            </a:fld>
            <a:endParaRPr lang="en-US" altLang="zh-CN"/>
          </a:p>
        </p:txBody>
      </p:sp>
    </p:spTree>
    <p:extLst>
      <p:ext uri="{BB962C8B-B14F-4D97-AF65-F5344CB8AC3E}">
        <p14:creationId xmlns:p14="http://schemas.microsoft.com/office/powerpoint/2010/main" val="90631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a:extLst>
              <a:ext uri="{FF2B5EF4-FFF2-40B4-BE49-F238E27FC236}">
                <a16:creationId xmlns:a16="http://schemas.microsoft.com/office/drawing/2014/main" id="{5D7BF1AE-A483-7A4E-8DF1-9863D84F40B9}"/>
              </a:ext>
            </a:extLst>
          </p:cNvPr>
          <p:cNvSpPr>
            <a:spLocks noGrp="1" noRot="1" noChangeAspect="1" noChangeArrowheads="1" noTextEdit="1"/>
          </p:cNvSpPr>
          <p:nvPr>
            <p:ph type="sldImg"/>
          </p:nvPr>
        </p:nvSpPr>
        <p:spPr>
          <a:ln/>
        </p:spPr>
      </p:sp>
      <p:sp>
        <p:nvSpPr>
          <p:cNvPr id="303106" name="Notes Placeholder 2">
            <a:extLst>
              <a:ext uri="{FF2B5EF4-FFF2-40B4-BE49-F238E27FC236}">
                <a16:creationId xmlns:a16="http://schemas.microsoft.com/office/drawing/2014/main" id="{B4CD473F-E5B1-CF45-9A63-B3F0EAFDA9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Dynamic branch prediction is to look up the address of the instruction to see if a branch was taken the last time this instruction was executed, and, if so, to begin fetching new instructions from the same place as the last time. </a:t>
            </a:r>
          </a:p>
          <a:p>
            <a:endParaRPr lang="en-US" altLang="en-CN">
              <a:latin typeface="Arial" panose="020B0604020202020204" pitchFamily="34" charset="0"/>
            </a:endParaRPr>
          </a:p>
          <a:p>
            <a:r>
              <a:rPr lang="en-US" altLang="en-CN">
                <a:latin typeface="Arial" panose="020B0604020202020204" pitchFamily="34" charset="0"/>
              </a:rPr>
              <a:t>Consider a loop branch that branches nine times in a row, then is not taken once. What is the prediction accuracy for this branch, assuming the predic- tion bit for this branch remains in the prediction buffer?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303107" name="Slide Number Placeholder 3">
            <a:extLst>
              <a:ext uri="{FF2B5EF4-FFF2-40B4-BE49-F238E27FC236}">
                <a16:creationId xmlns:a16="http://schemas.microsoft.com/office/drawing/2014/main" id="{BE6DA8F1-0DCD-144E-84B6-D426D28CCF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53817-8BBE-0844-8D17-6E9C284F479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529603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150</a:t>
            </a:fld>
            <a:endParaRPr lang="en-US" altLang="zh-CN"/>
          </a:p>
        </p:txBody>
      </p:sp>
    </p:spTree>
    <p:extLst>
      <p:ext uri="{BB962C8B-B14F-4D97-AF65-F5344CB8AC3E}">
        <p14:creationId xmlns:p14="http://schemas.microsoft.com/office/powerpoint/2010/main" val="22496311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151</a:t>
            </a:fld>
            <a:endParaRPr lang="en-US" altLang="zh-CN"/>
          </a:p>
        </p:txBody>
      </p:sp>
    </p:spTree>
    <p:extLst>
      <p:ext uri="{BB962C8B-B14F-4D97-AF65-F5344CB8AC3E}">
        <p14:creationId xmlns:p14="http://schemas.microsoft.com/office/powerpoint/2010/main" val="131152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152</a:t>
            </a:fld>
            <a:endParaRPr lang="en-US" altLang="zh-CN"/>
          </a:p>
        </p:txBody>
      </p:sp>
    </p:spTree>
    <p:extLst>
      <p:ext uri="{BB962C8B-B14F-4D97-AF65-F5344CB8AC3E}">
        <p14:creationId xmlns:p14="http://schemas.microsoft.com/office/powerpoint/2010/main" val="21861098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153</a:t>
            </a:fld>
            <a:endParaRPr lang="en-US" altLang="zh-CN"/>
          </a:p>
        </p:txBody>
      </p:sp>
    </p:spTree>
    <p:extLst>
      <p:ext uri="{BB962C8B-B14F-4D97-AF65-F5344CB8AC3E}">
        <p14:creationId xmlns:p14="http://schemas.microsoft.com/office/powerpoint/2010/main" val="24498485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155</a:t>
            </a:fld>
            <a:endParaRPr lang="en-US" altLang="zh-CN"/>
          </a:p>
        </p:txBody>
      </p:sp>
    </p:spTree>
    <p:extLst>
      <p:ext uri="{BB962C8B-B14F-4D97-AF65-F5344CB8AC3E}">
        <p14:creationId xmlns:p14="http://schemas.microsoft.com/office/powerpoint/2010/main" val="1574650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 physical register corresponds to an architectural register until the </a:t>
            </a:r>
            <a:r>
              <a:rPr lang="en-US" sz="1200" kern="1200" dirty="0" err="1">
                <a:solidFill>
                  <a:schemeClr val="tx1"/>
                </a:solidFill>
                <a:effectLst/>
                <a:latin typeface="Arial" charset="0"/>
                <a:ea typeface="宋体" charset="-122"/>
                <a:cs typeface="+mn-cs"/>
              </a:rPr>
              <a:t>architec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tural</a:t>
            </a:r>
            <a:r>
              <a:rPr lang="en-US" sz="1200" kern="1200" dirty="0">
                <a:solidFill>
                  <a:schemeClr val="tx1"/>
                </a:solidFill>
                <a:effectLst/>
                <a:latin typeface="Arial" charset="0"/>
                <a:ea typeface="宋体"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charset="0"/>
                <a:ea typeface="宋体" charset="-122"/>
                <a:cs typeface="+mn-cs"/>
              </a:rPr>
              <a:t>cor</a:t>
            </a:r>
            <a:r>
              <a:rPr lang="en-US" sz="1200" kern="1200" dirty="0">
                <a:solidFill>
                  <a:schemeClr val="tx1"/>
                </a:solidFill>
                <a:effectLst/>
                <a:latin typeface="Arial" charset="0"/>
                <a:ea typeface="宋体"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charset="0"/>
                <a:ea typeface="宋体" charset="-122"/>
                <a:cs typeface="+mn-cs"/>
              </a:rPr>
              <a:t>func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tional</a:t>
            </a:r>
            <a:r>
              <a:rPr lang="en-US" sz="1200" kern="1200" dirty="0">
                <a:solidFill>
                  <a:schemeClr val="tx1"/>
                </a:solidFill>
                <a:effectLst/>
                <a:latin typeface="Arial" charset="0"/>
                <a:ea typeface="宋体"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charset="0"/>
                <a:ea typeface="宋体"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charset="0"/>
                <a:ea typeface="宋体" charset="-122"/>
                <a:cs typeface="+mn-cs"/>
              </a:rPr>
              <a:t>ther</a:t>
            </a:r>
            <a:r>
              <a:rPr lang="en-US" sz="1200" kern="1200" dirty="0">
                <a:solidFill>
                  <a:schemeClr val="tx1"/>
                </a:solidFill>
                <a:effectLst/>
                <a:latin typeface="Arial" charset="0"/>
                <a:ea typeface="宋体" charset="-122"/>
                <a:cs typeface="+mn-cs"/>
              </a:rPr>
              <a:t> uses of the older value outstanding. Although this method may tie up a </a:t>
            </a:r>
            <a:r>
              <a:rPr lang="en-US" sz="1200" kern="1200" dirty="0" err="1">
                <a:solidFill>
                  <a:schemeClr val="tx1"/>
                </a:solidFill>
                <a:effectLst/>
                <a:latin typeface="Arial" charset="0"/>
                <a:ea typeface="宋体" charset="-122"/>
                <a:cs typeface="+mn-cs"/>
              </a:rPr>
              <a:t>phys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a:t>
            </a:r>
            <a:r>
              <a:rPr lang="en-US" sz="1200" kern="1200" dirty="0">
                <a:solidFill>
                  <a:schemeClr val="tx1"/>
                </a:solidFill>
                <a:effectLst/>
                <a:latin typeface="Arial" charset="0"/>
                <a:ea typeface="宋体" charset="-122"/>
                <a:cs typeface="+mn-cs"/>
              </a:rPr>
              <a:t> register slightly longer than necessary, it is easy to implement and is used in most recent superscalars.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156</a:t>
            </a:fld>
            <a:endParaRPr lang="en-US" altLang="zh-CN"/>
          </a:p>
        </p:txBody>
      </p:sp>
    </p:spTree>
    <p:extLst>
      <p:ext uri="{BB962C8B-B14F-4D97-AF65-F5344CB8AC3E}">
        <p14:creationId xmlns:p14="http://schemas.microsoft.com/office/powerpoint/2010/main" val="17668087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a:t>
            </a:r>
            <a:r>
              <a:rPr lang="en-CN" dirty="0">
                <a:effectLst/>
              </a:rPr>
              <a:t>oward out-of-order execution</a:t>
            </a:r>
          </a:p>
          <a:p>
            <a:r>
              <a:rPr lang="en-US" dirty="0">
                <a:effectLst/>
              </a:rPr>
              <a:t>T</a:t>
            </a:r>
            <a:r>
              <a:rPr lang="en-CN" dirty="0">
                <a:effectLst/>
              </a:rPr>
              <a:t>hat is, if WAR/WAW is not addressed via register renaming, fsub.d that writes to f8 cannot be executed prior to fadd.d that reads from f8, as such rearrangement violates program order, albeit it does not have to be;</a:t>
            </a:r>
          </a:p>
          <a:p>
            <a:endParaRPr lang="en-CN" dirty="0">
              <a:effectLst/>
            </a:endParaRPr>
          </a:p>
          <a:p>
            <a:r>
              <a:rPr lang="en-US" dirty="0">
                <a:effectLst/>
              </a:rPr>
              <a:t>S</a:t>
            </a:r>
            <a:r>
              <a:rPr lang="en-CN" dirty="0">
                <a:effectLst/>
              </a:rPr>
              <a:t>o, after renaming the latter fsub.d with f8 as detination, say T in the next slide, fsub.d can be execution anytime right after both values in f10 and f14 are ready, regardless of whether fadd.d has already read out of the value from f8.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157</a:t>
            </a:fld>
            <a:endParaRPr lang="en-US" altLang="zh-CN"/>
          </a:p>
        </p:txBody>
      </p:sp>
    </p:spTree>
    <p:extLst>
      <p:ext uri="{BB962C8B-B14F-4D97-AF65-F5344CB8AC3E}">
        <p14:creationId xmlns:p14="http://schemas.microsoft.com/office/powerpoint/2010/main" val="27432918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158</a:t>
            </a:fld>
            <a:endParaRPr lang="en-US" altLang="zh-CN"/>
          </a:p>
        </p:txBody>
      </p:sp>
    </p:spTree>
    <p:extLst>
      <p:ext uri="{BB962C8B-B14F-4D97-AF65-F5344CB8AC3E}">
        <p14:creationId xmlns:p14="http://schemas.microsoft.com/office/powerpoint/2010/main" val="38557381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159</a:t>
            </a:fld>
            <a:endParaRPr lang="en-US" altLang="zh-CN"/>
          </a:p>
        </p:txBody>
      </p:sp>
    </p:spTree>
    <p:extLst>
      <p:ext uri="{BB962C8B-B14F-4D97-AF65-F5344CB8AC3E}">
        <p14:creationId xmlns:p14="http://schemas.microsoft.com/office/powerpoint/2010/main" val="6252637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160</a:t>
            </a:fld>
            <a:endParaRPr lang="en-US" altLang="zh-CN"/>
          </a:p>
        </p:txBody>
      </p:sp>
    </p:spTree>
    <p:extLst>
      <p:ext uri="{BB962C8B-B14F-4D97-AF65-F5344CB8AC3E}">
        <p14:creationId xmlns:p14="http://schemas.microsoft.com/office/powerpoint/2010/main" val="79495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3316135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1795179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4093362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3963539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1731097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4129162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306821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3664488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2241553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2699460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3280159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CB44D6E-6AD5-9440-B851-3D6C4956C00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BFEC468-1D68-9D41-A73D-6EB3E34327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232294A-653F-A447-89E6-8CED8CCD126E}"/>
              </a:ext>
            </a:extLst>
          </p:cNvPr>
          <p:cNvSpPr>
            <a:spLocks noGrp="1" noChangeArrowheads="1"/>
          </p:cNvSpPr>
          <p:nvPr>
            <p:ph type="sldNum" sz="quarter" idx="12"/>
          </p:nvPr>
        </p:nvSpPr>
        <p:spPr>
          <a:ln/>
        </p:spPr>
        <p:txBody>
          <a:bodyPr/>
          <a:lstStyle>
            <a:lvl1pPr>
              <a:defRPr/>
            </a:lvl1pPr>
          </a:lstStyle>
          <a:p>
            <a:pPr>
              <a:defRPr/>
            </a:pPr>
            <a:fld id="{38913A9C-E0FA-B04A-99B0-F63BD964D235}" type="slidenum">
              <a:rPr lang="en-US" altLang="zh-CN"/>
              <a:pPr>
                <a:defRPr/>
              </a:pPr>
              <a:t>‹#›</a:t>
            </a:fld>
            <a:endParaRPr lang="en-US" altLang="zh-CN"/>
          </a:p>
        </p:txBody>
      </p:sp>
    </p:spTree>
    <p:extLst>
      <p:ext uri="{BB962C8B-B14F-4D97-AF65-F5344CB8AC3E}">
        <p14:creationId xmlns:p14="http://schemas.microsoft.com/office/powerpoint/2010/main" val="29989225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75D0798-5B0F-FC45-81E9-D9892C9ADE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AE6167B-3CE2-0B4F-9FA2-9E47B14BB9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95DA460-22CD-C043-B1AE-7C0A53F7BDD3}"/>
              </a:ext>
            </a:extLst>
          </p:cNvPr>
          <p:cNvSpPr>
            <a:spLocks noGrp="1" noChangeArrowheads="1"/>
          </p:cNvSpPr>
          <p:nvPr>
            <p:ph type="sldNum" sz="quarter" idx="12"/>
          </p:nvPr>
        </p:nvSpPr>
        <p:spPr>
          <a:ln/>
        </p:spPr>
        <p:txBody>
          <a:bodyPr/>
          <a:lstStyle>
            <a:lvl1pPr>
              <a:defRPr/>
            </a:lvl1pPr>
          </a:lstStyle>
          <a:p>
            <a:pPr>
              <a:defRPr/>
            </a:pPr>
            <a:fld id="{4C059F15-302C-5E49-AADE-6AF806A39AE2}" type="slidenum">
              <a:rPr lang="en-US" altLang="zh-CN"/>
              <a:pPr>
                <a:defRPr/>
              </a:pPr>
              <a:t>‹#›</a:t>
            </a:fld>
            <a:endParaRPr lang="en-US" altLang="zh-CN"/>
          </a:p>
        </p:txBody>
      </p:sp>
    </p:spTree>
    <p:extLst>
      <p:ext uri="{BB962C8B-B14F-4D97-AF65-F5344CB8AC3E}">
        <p14:creationId xmlns:p14="http://schemas.microsoft.com/office/powerpoint/2010/main" val="2678642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0C9499A-2BFE-6B46-9BB1-A9372F863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08665C-74B5-2243-9446-61E4A9D17E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EC96F61-76CC-0341-A741-CB2432BFE78B}"/>
              </a:ext>
            </a:extLst>
          </p:cNvPr>
          <p:cNvSpPr>
            <a:spLocks noGrp="1" noChangeArrowheads="1"/>
          </p:cNvSpPr>
          <p:nvPr>
            <p:ph type="sldNum" sz="quarter" idx="12"/>
          </p:nvPr>
        </p:nvSpPr>
        <p:spPr>
          <a:ln/>
        </p:spPr>
        <p:txBody>
          <a:bodyPr/>
          <a:lstStyle>
            <a:lvl1pPr>
              <a:defRPr/>
            </a:lvl1pPr>
          </a:lstStyle>
          <a:p>
            <a:pPr>
              <a:defRPr/>
            </a:pPr>
            <a:fld id="{80A40D49-07BC-B94B-B9E6-D2BBD2679172}" type="slidenum">
              <a:rPr lang="en-US" altLang="zh-CN"/>
              <a:pPr>
                <a:defRPr/>
              </a:pPr>
              <a:t>‹#›</a:t>
            </a:fld>
            <a:endParaRPr lang="en-US" altLang="zh-CN"/>
          </a:p>
        </p:txBody>
      </p:sp>
    </p:spTree>
    <p:extLst>
      <p:ext uri="{BB962C8B-B14F-4D97-AF65-F5344CB8AC3E}">
        <p14:creationId xmlns:p14="http://schemas.microsoft.com/office/powerpoint/2010/main" val="4902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728EC73-2633-D249-8691-4FB3EE481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BE36651-E734-B240-B6B5-1D578323CC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EAF0E44-8671-C34D-94ED-2FFC24AD4D01}"/>
              </a:ext>
            </a:extLst>
          </p:cNvPr>
          <p:cNvSpPr>
            <a:spLocks noGrp="1" noChangeArrowheads="1"/>
          </p:cNvSpPr>
          <p:nvPr>
            <p:ph type="sldNum" sz="quarter" idx="12"/>
          </p:nvPr>
        </p:nvSpPr>
        <p:spPr>
          <a:ln/>
        </p:spPr>
        <p:txBody>
          <a:bodyPr/>
          <a:lstStyle>
            <a:lvl1pPr>
              <a:defRPr/>
            </a:lvl1pPr>
          </a:lstStyle>
          <a:p>
            <a:pPr>
              <a:defRPr/>
            </a:pPr>
            <a:fld id="{4A7547FD-310B-3E41-BC3B-A1D7057A2CD6}" type="slidenum">
              <a:rPr lang="en-US" altLang="zh-CN"/>
              <a:pPr>
                <a:defRPr/>
              </a:pPr>
              <a:t>‹#›</a:t>
            </a:fld>
            <a:endParaRPr lang="en-US" altLang="zh-CN"/>
          </a:p>
        </p:txBody>
      </p:sp>
    </p:spTree>
    <p:extLst>
      <p:ext uri="{BB962C8B-B14F-4D97-AF65-F5344CB8AC3E}">
        <p14:creationId xmlns:p14="http://schemas.microsoft.com/office/powerpoint/2010/main" val="933782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727BAC2-48BC-C940-8442-34CACC187F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5CB160C-62F8-5B4E-BCFE-DC669F56F0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CB5EDB2-1F71-B944-98E0-4CED8152B114}"/>
              </a:ext>
            </a:extLst>
          </p:cNvPr>
          <p:cNvSpPr>
            <a:spLocks noGrp="1" noChangeArrowheads="1"/>
          </p:cNvSpPr>
          <p:nvPr>
            <p:ph type="sldNum" sz="quarter" idx="12"/>
          </p:nvPr>
        </p:nvSpPr>
        <p:spPr>
          <a:ln/>
        </p:spPr>
        <p:txBody>
          <a:bodyPr/>
          <a:lstStyle>
            <a:lvl1pPr>
              <a:defRPr/>
            </a:lvl1pPr>
          </a:lstStyle>
          <a:p>
            <a:pPr>
              <a:defRPr/>
            </a:pPr>
            <a:fld id="{1835FACB-297C-744D-8BC7-3C90643DFEBE}" type="slidenum">
              <a:rPr lang="en-US" altLang="zh-CN"/>
              <a:pPr>
                <a:defRPr/>
              </a:pPr>
              <a:t>‹#›</a:t>
            </a:fld>
            <a:endParaRPr lang="en-US" altLang="zh-CN"/>
          </a:p>
        </p:txBody>
      </p:sp>
    </p:spTree>
    <p:extLst>
      <p:ext uri="{BB962C8B-B14F-4D97-AF65-F5344CB8AC3E}">
        <p14:creationId xmlns:p14="http://schemas.microsoft.com/office/powerpoint/2010/main" val="722470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C3D10FE-306B-9741-9605-13E2400AC8F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81085F3-1FC9-914A-9DDF-0224FB0E5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035E46F-893C-F548-A2E9-8A426AB444A8}"/>
              </a:ext>
            </a:extLst>
          </p:cNvPr>
          <p:cNvSpPr>
            <a:spLocks noGrp="1" noChangeArrowheads="1"/>
          </p:cNvSpPr>
          <p:nvPr>
            <p:ph type="sldNum" sz="quarter" idx="12"/>
          </p:nvPr>
        </p:nvSpPr>
        <p:spPr>
          <a:ln/>
        </p:spPr>
        <p:txBody>
          <a:bodyPr/>
          <a:lstStyle>
            <a:lvl1pPr>
              <a:defRPr/>
            </a:lvl1pPr>
          </a:lstStyle>
          <a:p>
            <a:pPr>
              <a:defRPr/>
            </a:pPr>
            <a:fld id="{015CFCB7-89D0-E540-A086-F7C7FD050CDB}" type="slidenum">
              <a:rPr lang="en-US" altLang="zh-CN"/>
              <a:pPr>
                <a:defRPr/>
              </a:pPr>
              <a:t>‹#›</a:t>
            </a:fld>
            <a:endParaRPr lang="en-US" altLang="zh-CN"/>
          </a:p>
        </p:txBody>
      </p:sp>
    </p:spTree>
    <p:extLst>
      <p:ext uri="{BB962C8B-B14F-4D97-AF65-F5344CB8AC3E}">
        <p14:creationId xmlns:p14="http://schemas.microsoft.com/office/powerpoint/2010/main" val="226572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04E7949-2801-9945-B9BB-D3082F4566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0ED20EA1-1B2D-3440-8D82-543B01D3B4C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E903FF-B5A8-3A41-9951-45673A86C944}"/>
              </a:ext>
            </a:extLst>
          </p:cNvPr>
          <p:cNvSpPr>
            <a:spLocks noGrp="1" noChangeArrowheads="1"/>
          </p:cNvSpPr>
          <p:nvPr>
            <p:ph type="sldNum" sz="quarter" idx="12"/>
          </p:nvPr>
        </p:nvSpPr>
        <p:spPr>
          <a:ln/>
        </p:spPr>
        <p:txBody>
          <a:bodyPr/>
          <a:lstStyle>
            <a:lvl1pPr>
              <a:defRPr/>
            </a:lvl1pPr>
          </a:lstStyle>
          <a:p>
            <a:pPr>
              <a:defRPr/>
            </a:pPr>
            <a:fld id="{1D6C896C-C969-F242-AF83-50D7FD19568E}" type="slidenum">
              <a:rPr lang="en-US" altLang="zh-CN"/>
              <a:pPr>
                <a:defRPr/>
              </a:pPr>
              <a:t>‹#›</a:t>
            </a:fld>
            <a:endParaRPr lang="en-US" altLang="zh-CN"/>
          </a:p>
        </p:txBody>
      </p:sp>
    </p:spTree>
    <p:extLst>
      <p:ext uri="{BB962C8B-B14F-4D97-AF65-F5344CB8AC3E}">
        <p14:creationId xmlns:p14="http://schemas.microsoft.com/office/powerpoint/2010/main" val="1940182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202E0BB-BA06-FE44-96B0-F41EBD4376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87B4EE4-14FF-614E-9648-2958145D45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B295A1D-FACA-D845-B8D4-23E33CC0A36C}"/>
              </a:ext>
            </a:extLst>
          </p:cNvPr>
          <p:cNvSpPr>
            <a:spLocks noGrp="1" noChangeArrowheads="1"/>
          </p:cNvSpPr>
          <p:nvPr>
            <p:ph type="sldNum" sz="quarter" idx="12"/>
          </p:nvPr>
        </p:nvSpPr>
        <p:spPr>
          <a:ln/>
        </p:spPr>
        <p:txBody>
          <a:bodyPr/>
          <a:lstStyle>
            <a:lvl1pPr>
              <a:defRPr/>
            </a:lvl1pPr>
          </a:lstStyle>
          <a:p>
            <a:pPr>
              <a:defRPr/>
            </a:pPr>
            <a:fld id="{894011F7-1B8D-C94C-B414-41F22179DAF2}" type="slidenum">
              <a:rPr lang="en-US" altLang="zh-CN"/>
              <a:pPr>
                <a:defRPr/>
              </a:pPr>
              <a:t>‹#›</a:t>
            </a:fld>
            <a:endParaRPr lang="en-US" altLang="zh-CN"/>
          </a:p>
        </p:txBody>
      </p:sp>
    </p:spTree>
    <p:extLst>
      <p:ext uri="{BB962C8B-B14F-4D97-AF65-F5344CB8AC3E}">
        <p14:creationId xmlns:p14="http://schemas.microsoft.com/office/powerpoint/2010/main" val="2199880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682601D-D779-934A-A410-BA0F48C787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6B67E-3F8B-EA46-969D-E18B5460C0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CAB7C1-F143-1246-9349-919E93EF4239}"/>
              </a:ext>
            </a:extLst>
          </p:cNvPr>
          <p:cNvSpPr>
            <a:spLocks noGrp="1" noChangeArrowheads="1"/>
          </p:cNvSpPr>
          <p:nvPr>
            <p:ph type="sldNum" sz="quarter" idx="12"/>
          </p:nvPr>
        </p:nvSpPr>
        <p:spPr>
          <a:ln/>
        </p:spPr>
        <p:txBody>
          <a:bodyPr/>
          <a:lstStyle>
            <a:lvl1pPr>
              <a:defRPr/>
            </a:lvl1pPr>
          </a:lstStyle>
          <a:p>
            <a:pPr>
              <a:defRPr/>
            </a:pPr>
            <a:fld id="{6ED1A90E-BE51-3A4A-AAD7-5A46B916CA1C}" type="slidenum">
              <a:rPr lang="en-US" altLang="zh-CN"/>
              <a:pPr>
                <a:defRPr/>
              </a:pPr>
              <a:t>‹#›</a:t>
            </a:fld>
            <a:endParaRPr lang="en-US" altLang="zh-CN"/>
          </a:p>
        </p:txBody>
      </p:sp>
    </p:spTree>
    <p:extLst>
      <p:ext uri="{BB962C8B-B14F-4D97-AF65-F5344CB8AC3E}">
        <p14:creationId xmlns:p14="http://schemas.microsoft.com/office/powerpoint/2010/main" val="2389745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8F70260-0B05-6A42-A15B-033C81E135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D9BB77-C43E-8447-85A9-B4C3879500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9D4004-528F-BD41-B196-13E50FF4FBE9}"/>
              </a:ext>
            </a:extLst>
          </p:cNvPr>
          <p:cNvSpPr>
            <a:spLocks noGrp="1" noChangeArrowheads="1"/>
          </p:cNvSpPr>
          <p:nvPr>
            <p:ph type="sldNum" sz="quarter" idx="12"/>
          </p:nvPr>
        </p:nvSpPr>
        <p:spPr>
          <a:ln/>
        </p:spPr>
        <p:txBody>
          <a:bodyPr/>
          <a:lstStyle>
            <a:lvl1pPr>
              <a:defRPr/>
            </a:lvl1pPr>
          </a:lstStyle>
          <a:p>
            <a:pPr>
              <a:defRPr/>
            </a:pPr>
            <a:fld id="{E19F9832-C222-FC47-B7C2-B46BB251B998}" type="slidenum">
              <a:rPr lang="en-US" altLang="zh-CN"/>
              <a:pPr>
                <a:defRPr/>
              </a:pPr>
              <a:t>‹#›</a:t>
            </a:fld>
            <a:endParaRPr lang="en-US" altLang="zh-CN"/>
          </a:p>
        </p:txBody>
      </p:sp>
    </p:spTree>
    <p:extLst>
      <p:ext uri="{BB962C8B-B14F-4D97-AF65-F5344CB8AC3E}">
        <p14:creationId xmlns:p14="http://schemas.microsoft.com/office/powerpoint/2010/main" val="2418771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1E62EEB-4EAA-2E4E-BD92-E9D12B3C27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6D3DC23-64DB-784D-A417-192AC70D2C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1A3EFC-758B-EF43-A83B-AB72D2C71E20}"/>
              </a:ext>
            </a:extLst>
          </p:cNvPr>
          <p:cNvSpPr>
            <a:spLocks noGrp="1" noChangeArrowheads="1"/>
          </p:cNvSpPr>
          <p:nvPr>
            <p:ph type="sldNum" sz="quarter" idx="12"/>
          </p:nvPr>
        </p:nvSpPr>
        <p:spPr>
          <a:ln/>
        </p:spPr>
        <p:txBody>
          <a:bodyPr/>
          <a:lstStyle>
            <a:lvl1pPr>
              <a:defRPr/>
            </a:lvl1pPr>
          </a:lstStyle>
          <a:p>
            <a:pPr>
              <a:defRPr/>
            </a:pPr>
            <a:fld id="{4CEEAE64-D789-F54E-9F6F-2D7EAE80533D}" type="slidenum">
              <a:rPr lang="en-US" altLang="zh-CN"/>
              <a:pPr>
                <a:defRPr/>
              </a:pPr>
              <a:t>‹#›</a:t>
            </a:fld>
            <a:endParaRPr lang="en-US" altLang="zh-CN"/>
          </a:p>
        </p:txBody>
      </p:sp>
    </p:spTree>
    <p:extLst>
      <p:ext uri="{BB962C8B-B14F-4D97-AF65-F5344CB8AC3E}">
        <p14:creationId xmlns:p14="http://schemas.microsoft.com/office/powerpoint/2010/main" val="15216286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64C4790-2855-D14D-B46B-3B616F2BD1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F43546-AA43-5B4D-824B-3401FAAEC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606184-EF0E-3D4D-9760-485DE575C766}"/>
              </a:ext>
            </a:extLst>
          </p:cNvPr>
          <p:cNvSpPr>
            <a:spLocks noGrp="1" noChangeArrowheads="1"/>
          </p:cNvSpPr>
          <p:nvPr>
            <p:ph type="sldNum" sz="quarter" idx="12"/>
          </p:nvPr>
        </p:nvSpPr>
        <p:spPr>
          <a:ln/>
        </p:spPr>
        <p:txBody>
          <a:bodyPr/>
          <a:lstStyle>
            <a:lvl1pPr>
              <a:defRPr/>
            </a:lvl1pPr>
          </a:lstStyle>
          <a:p>
            <a:pPr>
              <a:defRPr/>
            </a:pPr>
            <a:fld id="{BE68B52B-04A6-6645-8BBE-D49E9192C6D6}" type="slidenum">
              <a:rPr lang="en-US" altLang="zh-CN"/>
              <a:pPr>
                <a:defRPr/>
              </a:pPr>
              <a:t>‹#›</a:t>
            </a:fld>
            <a:endParaRPr lang="en-US" altLang="zh-CN"/>
          </a:p>
        </p:txBody>
      </p:sp>
    </p:spTree>
    <p:extLst>
      <p:ext uri="{BB962C8B-B14F-4D97-AF65-F5344CB8AC3E}">
        <p14:creationId xmlns:p14="http://schemas.microsoft.com/office/powerpoint/2010/main" val="2429880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35CD800-2F23-6340-87C9-496ADEB593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51B98E-CB8D-7641-84E7-0C55A4D43E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44C7AAA-E1F0-1F40-8BE3-134F0127FFEF}"/>
              </a:ext>
            </a:extLst>
          </p:cNvPr>
          <p:cNvSpPr>
            <a:spLocks noGrp="1" noChangeArrowheads="1"/>
          </p:cNvSpPr>
          <p:nvPr>
            <p:ph type="sldNum" sz="quarter" idx="12"/>
          </p:nvPr>
        </p:nvSpPr>
        <p:spPr>
          <a:ln/>
        </p:spPr>
        <p:txBody>
          <a:bodyPr/>
          <a:lstStyle>
            <a:lvl1pPr>
              <a:defRPr/>
            </a:lvl1pPr>
          </a:lstStyle>
          <a:p>
            <a:pPr>
              <a:defRPr/>
            </a:pPr>
            <a:fld id="{CF6C15D8-A365-4346-92C2-EA02D323D9C1}" type="slidenum">
              <a:rPr lang="en-US" altLang="zh-CN"/>
              <a:pPr>
                <a:defRPr/>
              </a:pPr>
              <a:t>‹#›</a:t>
            </a:fld>
            <a:endParaRPr lang="en-US" altLang="zh-CN"/>
          </a:p>
        </p:txBody>
      </p:sp>
    </p:spTree>
    <p:extLst>
      <p:ext uri="{BB962C8B-B14F-4D97-AF65-F5344CB8AC3E}">
        <p14:creationId xmlns:p14="http://schemas.microsoft.com/office/powerpoint/2010/main" val="1941974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5F9007F-0E91-AA43-9175-CBFF075E3E4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FE79E50-8B11-4844-84D4-7E1187AE43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7CA8B9-2706-8442-8639-3EF9B7CCD468}"/>
              </a:ext>
            </a:extLst>
          </p:cNvPr>
          <p:cNvSpPr>
            <a:spLocks noGrp="1" noChangeArrowheads="1"/>
          </p:cNvSpPr>
          <p:nvPr>
            <p:ph type="sldNum" sz="quarter" idx="12"/>
          </p:nvPr>
        </p:nvSpPr>
        <p:spPr>
          <a:ln/>
        </p:spPr>
        <p:txBody>
          <a:bodyPr/>
          <a:lstStyle>
            <a:lvl1pPr>
              <a:defRPr/>
            </a:lvl1pPr>
          </a:lstStyle>
          <a:p>
            <a:pPr>
              <a:defRPr/>
            </a:pPr>
            <a:fld id="{19678A9A-E00C-D343-9139-749B20A0E7C2}" type="slidenum">
              <a:rPr lang="en-US" altLang="zh-CN"/>
              <a:pPr>
                <a:defRPr/>
              </a:pPr>
              <a:t>‹#›</a:t>
            </a:fld>
            <a:endParaRPr lang="en-US" altLang="zh-CN"/>
          </a:p>
        </p:txBody>
      </p:sp>
    </p:spTree>
    <p:extLst>
      <p:ext uri="{BB962C8B-B14F-4D97-AF65-F5344CB8AC3E}">
        <p14:creationId xmlns:p14="http://schemas.microsoft.com/office/powerpoint/2010/main" val="2766914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8FE30D2-A52E-0448-A177-8A93DB53F4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D6411B-55E7-1B48-8E0E-3EC439D3B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1455D10-638D-5F4B-BF00-BB22D5B7C7ED}"/>
              </a:ext>
            </a:extLst>
          </p:cNvPr>
          <p:cNvSpPr>
            <a:spLocks noGrp="1" noChangeArrowheads="1"/>
          </p:cNvSpPr>
          <p:nvPr>
            <p:ph type="sldNum" sz="quarter" idx="12"/>
          </p:nvPr>
        </p:nvSpPr>
        <p:spPr>
          <a:ln/>
        </p:spPr>
        <p:txBody>
          <a:bodyPr/>
          <a:lstStyle>
            <a:lvl1pPr>
              <a:defRPr/>
            </a:lvl1pPr>
          </a:lstStyle>
          <a:p>
            <a:pPr>
              <a:defRPr/>
            </a:pPr>
            <a:fld id="{5D101EBC-0487-8C40-B9B0-D2454DB12172}" type="slidenum">
              <a:rPr lang="en-US" altLang="zh-CN"/>
              <a:pPr>
                <a:defRPr/>
              </a:pPr>
              <a:t>‹#›</a:t>
            </a:fld>
            <a:endParaRPr lang="en-US" altLang="zh-CN"/>
          </a:p>
        </p:txBody>
      </p:sp>
    </p:spTree>
    <p:extLst>
      <p:ext uri="{BB962C8B-B14F-4D97-AF65-F5344CB8AC3E}">
        <p14:creationId xmlns:p14="http://schemas.microsoft.com/office/powerpoint/2010/main" val="2817574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A1B331F-3102-9D4A-87CB-A0580D82B3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DF9CD3-8BAE-5E46-BBBE-FA3BBC01A2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C19D2BB-5016-5743-956F-1EF034BE5DAC}"/>
              </a:ext>
            </a:extLst>
          </p:cNvPr>
          <p:cNvSpPr>
            <a:spLocks noGrp="1" noChangeArrowheads="1"/>
          </p:cNvSpPr>
          <p:nvPr>
            <p:ph type="sldNum" sz="quarter" idx="12"/>
          </p:nvPr>
        </p:nvSpPr>
        <p:spPr>
          <a:ln/>
        </p:spPr>
        <p:txBody>
          <a:bodyPr/>
          <a:lstStyle>
            <a:lvl1pPr>
              <a:defRPr/>
            </a:lvl1pPr>
          </a:lstStyle>
          <a:p>
            <a:pPr>
              <a:defRPr/>
            </a:pPr>
            <a:fld id="{9BDB7BB2-5493-AB46-AC72-249C34FF8294}" type="slidenum">
              <a:rPr lang="en-US" altLang="zh-CN"/>
              <a:pPr>
                <a:defRPr/>
              </a:pPr>
              <a:t>‹#›</a:t>
            </a:fld>
            <a:endParaRPr lang="en-US" altLang="zh-CN"/>
          </a:p>
        </p:txBody>
      </p:sp>
    </p:spTree>
    <p:extLst>
      <p:ext uri="{BB962C8B-B14F-4D97-AF65-F5344CB8AC3E}">
        <p14:creationId xmlns:p14="http://schemas.microsoft.com/office/powerpoint/2010/main" val="2812755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06497D3-D7EC-B043-9B22-DFD00E3501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3CF2ADD-6919-C341-91E6-26E90C6762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CC8A538-8755-0348-B454-BC5208D2F62B}"/>
              </a:ext>
            </a:extLst>
          </p:cNvPr>
          <p:cNvSpPr>
            <a:spLocks noGrp="1" noChangeArrowheads="1"/>
          </p:cNvSpPr>
          <p:nvPr>
            <p:ph type="sldNum" sz="quarter" idx="12"/>
          </p:nvPr>
        </p:nvSpPr>
        <p:spPr>
          <a:ln/>
        </p:spPr>
        <p:txBody>
          <a:bodyPr/>
          <a:lstStyle>
            <a:lvl1pPr>
              <a:defRPr/>
            </a:lvl1pPr>
          </a:lstStyle>
          <a:p>
            <a:pPr>
              <a:defRPr/>
            </a:pPr>
            <a:fld id="{D6A16328-CB3F-7D4C-9C58-E475D6734D9C}" type="slidenum">
              <a:rPr lang="en-US" altLang="zh-CN"/>
              <a:pPr>
                <a:defRPr/>
              </a:pPr>
              <a:t>‹#›</a:t>
            </a:fld>
            <a:endParaRPr lang="en-US" altLang="zh-CN"/>
          </a:p>
        </p:txBody>
      </p:sp>
    </p:spTree>
    <p:extLst>
      <p:ext uri="{BB962C8B-B14F-4D97-AF65-F5344CB8AC3E}">
        <p14:creationId xmlns:p14="http://schemas.microsoft.com/office/powerpoint/2010/main" val="3566811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4918D9-2334-BD44-BFB9-3692FFFB55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AD53C09-0C4C-244C-B9E9-54D25D9888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E66F696-8304-A44E-B95B-3DCC6BE9C5B7}"/>
              </a:ext>
            </a:extLst>
          </p:cNvPr>
          <p:cNvSpPr>
            <a:spLocks noGrp="1" noChangeArrowheads="1"/>
          </p:cNvSpPr>
          <p:nvPr>
            <p:ph type="sldNum" sz="quarter" idx="12"/>
          </p:nvPr>
        </p:nvSpPr>
        <p:spPr>
          <a:ln/>
        </p:spPr>
        <p:txBody>
          <a:bodyPr/>
          <a:lstStyle>
            <a:lvl1pPr>
              <a:defRPr/>
            </a:lvl1pPr>
          </a:lstStyle>
          <a:p>
            <a:pPr>
              <a:defRPr/>
            </a:pPr>
            <a:fld id="{9D7C8528-C7F5-EA4E-889C-E884D7A3F3D9}" type="slidenum">
              <a:rPr lang="en-US" altLang="zh-CN"/>
              <a:pPr>
                <a:defRPr/>
              </a:pPr>
              <a:t>‹#›</a:t>
            </a:fld>
            <a:endParaRPr lang="en-US" altLang="zh-CN"/>
          </a:p>
        </p:txBody>
      </p:sp>
    </p:spTree>
    <p:extLst>
      <p:ext uri="{BB962C8B-B14F-4D97-AF65-F5344CB8AC3E}">
        <p14:creationId xmlns:p14="http://schemas.microsoft.com/office/powerpoint/2010/main" val="1426571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4E85ACE-BA92-0346-92FD-FDB5C778FFF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DF55D-3009-3642-A9C8-F0CD594180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8DBC5B-D746-284F-9DA3-F806ADC78E1A}"/>
              </a:ext>
            </a:extLst>
          </p:cNvPr>
          <p:cNvSpPr>
            <a:spLocks noGrp="1" noChangeArrowheads="1"/>
          </p:cNvSpPr>
          <p:nvPr>
            <p:ph type="sldNum" sz="quarter" idx="12"/>
          </p:nvPr>
        </p:nvSpPr>
        <p:spPr>
          <a:ln/>
        </p:spPr>
        <p:txBody>
          <a:bodyPr/>
          <a:lstStyle>
            <a:lvl1pPr>
              <a:defRPr/>
            </a:lvl1pPr>
          </a:lstStyle>
          <a:p>
            <a:pPr>
              <a:defRPr/>
            </a:pPr>
            <a:fld id="{7BB2FC1B-FEBD-8540-B4C6-AD506456053A}" type="slidenum">
              <a:rPr lang="en-US" altLang="zh-CN"/>
              <a:pPr>
                <a:defRPr/>
              </a:pPr>
              <a:t>‹#›</a:t>
            </a:fld>
            <a:endParaRPr lang="en-US" altLang="zh-CN"/>
          </a:p>
        </p:txBody>
      </p:sp>
    </p:spTree>
    <p:extLst>
      <p:ext uri="{BB962C8B-B14F-4D97-AF65-F5344CB8AC3E}">
        <p14:creationId xmlns:p14="http://schemas.microsoft.com/office/powerpoint/2010/main" val="8596137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35EFDCA-9EC7-3742-B6D6-8D41109A14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08CE9FB-AB3F-D84E-9F3F-73DDBE140D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AA4FBF2-CBC2-A246-90FE-96C8B0C58A2E}"/>
              </a:ext>
            </a:extLst>
          </p:cNvPr>
          <p:cNvSpPr>
            <a:spLocks noGrp="1" noChangeArrowheads="1"/>
          </p:cNvSpPr>
          <p:nvPr>
            <p:ph type="sldNum" sz="quarter" idx="12"/>
          </p:nvPr>
        </p:nvSpPr>
        <p:spPr>
          <a:ln/>
        </p:spPr>
        <p:txBody>
          <a:bodyPr/>
          <a:lstStyle>
            <a:lvl1pPr>
              <a:defRPr/>
            </a:lvl1pPr>
          </a:lstStyle>
          <a:p>
            <a:pPr>
              <a:defRPr/>
            </a:pPr>
            <a:fld id="{1983148D-1CB3-1447-96B5-582FC801F609}" type="slidenum">
              <a:rPr lang="en-US" altLang="zh-CN"/>
              <a:pPr>
                <a:defRPr/>
              </a:pPr>
              <a:t>‹#›</a:t>
            </a:fld>
            <a:endParaRPr lang="en-US" altLang="zh-CN"/>
          </a:p>
        </p:txBody>
      </p:sp>
    </p:spTree>
    <p:extLst>
      <p:ext uri="{BB962C8B-B14F-4D97-AF65-F5344CB8AC3E}">
        <p14:creationId xmlns:p14="http://schemas.microsoft.com/office/powerpoint/2010/main" val="15314604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A74B24F-5F06-5643-AE7B-D5A963794B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1F54F4-B22D-2545-BDAA-310A5063B4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CBC1BC4-E863-C14E-89A0-15762973B728}"/>
              </a:ext>
            </a:extLst>
          </p:cNvPr>
          <p:cNvSpPr>
            <a:spLocks noGrp="1" noChangeArrowheads="1"/>
          </p:cNvSpPr>
          <p:nvPr>
            <p:ph type="sldNum" sz="quarter" idx="12"/>
          </p:nvPr>
        </p:nvSpPr>
        <p:spPr>
          <a:ln/>
        </p:spPr>
        <p:txBody>
          <a:bodyPr/>
          <a:lstStyle>
            <a:lvl1pPr>
              <a:defRPr/>
            </a:lvl1pPr>
          </a:lstStyle>
          <a:p>
            <a:pPr>
              <a:defRPr/>
            </a:pPr>
            <a:fld id="{CAFCA87C-51A3-004F-8AE8-E3CED9DBF0D7}" type="slidenum">
              <a:rPr lang="en-US" altLang="zh-CN"/>
              <a:pPr>
                <a:defRPr/>
              </a:pPr>
              <a:t>‹#›</a:t>
            </a:fld>
            <a:endParaRPr lang="en-US" altLang="zh-CN"/>
          </a:p>
        </p:txBody>
      </p:sp>
    </p:spTree>
    <p:extLst>
      <p:ext uri="{BB962C8B-B14F-4D97-AF65-F5344CB8AC3E}">
        <p14:creationId xmlns:p14="http://schemas.microsoft.com/office/powerpoint/2010/main" val="2622300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E5AD9BA-FE0B-D44A-A178-BECAC17FD6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1B013D3-0EC1-FB4C-9A85-608E1BB99F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7A15B8E-8416-3C47-824A-1334A677CAB1}"/>
              </a:ext>
            </a:extLst>
          </p:cNvPr>
          <p:cNvSpPr>
            <a:spLocks noGrp="1" noChangeArrowheads="1"/>
          </p:cNvSpPr>
          <p:nvPr>
            <p:ph type="sldNum" sz="quarter" idx="12"/>
          </p:nvPr>
        </p:nvSpPr>
        <p:spPr>
          <a:ln/>
        </p:spPr>
        <p:txBody>
          <a:bodyPr/>
          <a:lstStyle>
            <a:lvl1pPr>
              <a:defRPr/>
            </a:lvl1pPr>
          </a:lstStyle>
          <a:p>
            <a:pPr>
              <a:defRPr/>
            </a:pPr>
            <a:fld id="{CF914E2B-A3AC-EC4B-BB87-722EAFAC0B6C}" type="slidenum">
              <a:rPr lang="en-US" altLang="zh-CN"/>
              <a:pPr>
                <a:defRPr/>
              </a:pPr>
              <a:t>‹#›</a:t>
            </a:fld>
            <a:endParaRPr lang="en-US" altLang="zh-CN"/>
          </a:p>
        </p:txBody>
      </p:sp>
    </p:spTree>
    <p:extLst>
      <p:ext uri="{BB962C8B-B14F-4D97-AF65-F5344CB8AC3E}">
        <p14:creationId xmlns:p14="http://schemas.microsoft.com/office/powerpoint/2010/main" val="109624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29648321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9D9904-D7BA-0442-88A4-8952F3C177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1FE45FE-2A84-7E44-B55B-CE7353A58F1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F7C18B8-A44F-5B46-9E61-27FDF443F0F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6C403749-9CB5-424A-96B5-A36E0863A5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95D23B46-949B-D542-AF32-91BB206550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A92C3336-B862-FC41-8C3D-151184040925}" type="slidenum">
              <a:rPr lang="en-US" altLang="zh-CN"/>
              <a:pPr>
                <a:defRPr/>
              </a:pPr>
              <a:t>‹#›</a:t>
            </a:fld>
            <a:endParaRPr lang="en-US" altLang="zh-CN"/>
          </a:p>
        </p:txBody>
      </p:sp>
    </p:spTree>
    <p:extLst>
      <p:ext uri="{BB962C8B-B14F-4D97-AF65-F5344CB8AC3E}">
        <p14:creationId xmlns:p14="http://schemas.microsoft.com/office/powerpoint/2010/main" val="24460454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85D133-F7B8-F243-9A90-7E4B1F6B1FF6}"/>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030F0BC8-E417-2C4D-9418-87F0385C7983}"/>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6ADB643-C34F-3248-AFF3-EB08B1F5CE1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D6BF224F-DBEB-1947-9964-1FA96B780A2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B57C08F-BC17-AA41-AC8A-61BF74CA65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57E4E4FC-04FD-1B4F-93B0-15B1E9F1E7F5}" type="slidenum">
              <a:rPr lang="en-US" altLang="zh-CN"/>
              <a:pPr>
                <a:defRPr/>
              </a:pPr>
              <a:t>‹#›</a:t>
            </a:fld>
            <a:endParaRPr lang="en-US" altLang="zh-CN"/>
          </a:p>
        </p:txBody>
      </p:sp>
    </p:spTree>
    <p:extLst>
      <p:ext uri="{BB962C8B-B14F-4D97-AF65-F5344CB8AC3E}">
        <p14:creationId xmlns:p14="http://schemas.microsoft.com/office/powerpoint/2010/main" val="39339607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3.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4.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1.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8.xml"/><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0.xml"/><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1.xml"/><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2.xml"/><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3.xml"/><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6.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7.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8.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9.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0.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1.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2.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3.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3.png"/></Relationships>
</file>

<file path=ppt/slides/_rels/slide20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4.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20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5.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20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6.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7.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5.png"/></Relationships>
</file>

<file path=ppt/slides/_rels/slide2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0.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0.xml"/><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1.xml"/><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3.xml"/><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4.xml"/></Relationships>
</file>

<file path=ppt/slides/_rels/slide2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4.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2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5.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2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6.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37.png"/></Relationships>
</file>

<file path=ppt/slides/_rels/slide2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7.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5.png"/></Relationships>
</file>

<file path=ppt/slides/_rels/slide2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8.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5.png"/></Relationships>
</file>

<file path=ppt/slides/_rels/slide2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9.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0.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5.png"/></Relationships>
</file>

<file path=ppt/slides/_rels/slide2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1.xml"/><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5.png"/></Relationships>
</file>

<file path=ppt/slides/_rels/slide2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2.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3.xml"/><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4.xml"/><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4.xml"/></Relationships>
</file>

<file path=ppt/slides/_rels/slide30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2" Type="http://schemas.openxmlformats.org/officeDocument/2006/relationships/hyperlink" Target="https://safari.ethz.ch/digitaltechnik/spring2021/lib/exe/fetch.php?media=onur-digitaldesign_comparch-2021-lecture18-branch-prediction-ii-afterlecture.pdf" TargetMode="Externa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7.xml"/><Relationship Id="rId1" Type="http://schemas.openxmlformats.org/officeDocument/2006/relationships/slideLayout" Target="../slideLayouts/slideLayout46.xml"/></Relationships>
</file>

<file path=ppt/slides/_rels/slide3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309.xml.rels><?xml version="1.0" encoding="UTF-8" standalone="yes"?>
<Relationships xmlns="http://schemas.openxmlformats.org/package/2006/relationships"><Relationship Id="rId3" Type="http://schemas.openxmlformats.org/officeDocument/2006/relationships/hyperlink" Target="https://goinswriter.com/run-your-race/" TargetMode="External"/><Relationship Id="rId2" Type="http://schemas.openxmlformats.org/officeDocument/2006/relationships/hyperlink" Target="https://www.youtube.com/watch?v=Qy5A8dVYU3k" TargetMode="External"/><Relationship Id="rId1" Type="http://schemas.openxmlformats.org/officeDocument/2006/relationships/slideLayout" Target="../slideLayouts/slideLayout46.xml"/><Relationship Id="rId4" Type="http://schemas.openxmlformats.org/officeDocument/2006/relationships/hyperlink" Target="https://jxyzabc.blogspot.com/2017/09/the-genius-fallacy.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0.xml.rels><?xml version="1.0" encoding="UTF-8" standalone="yes"?>
<Relationships xmlns="http://schemas.openxmlformats.org/package/2006/relationships"><Relationship Id="rId2" Type="http://schemas.openxmlformats.org/officeDocument/2006/relationships/hyperlink" Target="https://dl.acm.org/doi/pdf/10.1145/3437255" TargetMode="External"/><Relationship Id="rId1" Type="http://schemas.openxmlformats.org/officeDocument/2006/relationships/slideLayout" Target="../slideLayouts/slideLayout46.xml"/></Relationships>
</file>

<file path=ppt/slides/_rels/slide311.xml.rels><?xml version="1.0" encoding="UTF-8" standalone="yes"?>
<Relationships xmlns="http://schemas.openxmlformats.org/package/2006/relationships"><Relationship Id="rId8" Type="http://schemas.openxmlformats.org/officeDocument/2006/relationships/hyperlink" Target="https://music.163.com/#/song?id=5259498" TargetMode="External"/><Relationship Id="rId3" Type="http://schemas.openxmlformats.org/officeDocument/2006/relationships/image" Target="../media/image51.jpeg"/><Relationship Id="rId7" Type="http://schemas.openxmlformats.org/officeDocument/2006/relationships/hyperlink" Target="https://music.163.com/#/song?id=1397725297" TargetMode="External"/><Relationship Id="rId2" Type="http://schemas.openxmlformats.org/officeDocument/2006/relationships/notesSlide" Target="../notesSlides/notesSlide188.xml"/><Relationship Id="rId1" Type="http://schemas.openxmlformats.org/officeDocument/2006/relationships/slideLayout" Target="../slideLayouts/slideLayout46.xml"/><Relationship Id="rId6" Type="http://schemas.openxmlformats.org/officeDocument/2006/relationships/hyperlink" Target="https://music.163.com/#/song?id=816499" TargetMode="External"/><Relationship Id="rId5" Type="http://schemas.openxmlformats.org/officeDocument/2006/relationships/image" Target="../media/image53.jpeg"/><Relationship Id="rId4" Type="http://schemas.openxmlformats.org/officeDocument/2006/relationships/image" Target="../media/image52.png"/></Relationships>
</file>

<file path=ppt/slides/_rels/slide312.xml.rels><?xml version="1.0" encoding="UTF-8" standalone="yes"?>
<Relationships xmlns="http://schemas.openxmlformats.org/package/2006/relationships"><Relationship Id="rId3" Type="http://schemas.openxmlformats.org/officeDocument/2006/relationships/hyperlink" Target="https://music.163.com/#/song?id=480353" TargetMode="External"/><Relationship Id="rId2" Type="http://schemas.openxmlformats.org/officeDocument/2006/relationships/notesSlide" Target="../notesSlides/notesSlide189.xml"/><Relationship Id="rId1" Type="http://schemas.openxmlformats.org/officeDocument/2006/relationships/slideLayout" Target="../slideLayouts/slideLayout4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music.163.com/#/song?id=509098808" TargetMode="External"/></Relationships>
</file>

<file path=ppt/slides/_rels/slide313.xml.rels><?xml version="1.0" encoding="UTF-8" standalone="yes"?>
<Relationships xmlns="http://schemas.openxmlformats.org/package/2006/relationships"><Relationship Id="rId3" Type="http://schemas.openxmlformats.org/officeDocument/2006/relationships/hyperlink" Target="https://music.163.com/#/song?id=1992141905" TargetMode="External"/><Relationship Id="rId2" Type="http://schemas.openxmlformats.org/officeDocument/2006/relationships/notesSlide" Target="../notesSlides/notesSlide190.xml"/><Relationship Id="rId1" Type="http://schemas.openxmlformats.org/officeDocument/2006/relationships/slideLayout" Target="../slideLayouts/slideLayout46.xml"/><Relationship Id="rId4" Type="http://schemas.openxmlformats.org/officeDocument/2006/relationships/image" Target="../media/image56.jpeg"/></Relationships>
</file>

<file path=ppt/slides/_rels/slide3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46.xml"/><Relationship Id="rId4" Type="http://schemas.openxmlformats.org/officeDocument/2006/relationships/hyperlink" Target="https://www.bilibili.com/video/BV1PW41127BQ"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07</a:t>
            </a:r>
            <a:endParaRPr lang="zh-CN" altLang="en-US" sz="3600" b="1" dirty="0"/>
          </a:p>
        </p:txBody>
      </p:sp>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Instruction-Level Parallelism</a:t>
            </a:r>
            <a:br>
              <a:rPr lang="en-US" altLang="zh-CN" dirty="0"/>
            </a:br>
            <a:r>
              <a:rPr lang="en-US" altLang="zh-CN" dirty="0"/>
              <a:t>Dynamic Parallelism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CN" altLang="en-CN" dirty="0"/>
              <a:t>Dynamic</a:t>
            </a:r>
            <a:r>
              <a:rPr lang="zh-CN" altLang="en-US" dirty="0"/>
              <a:t> </a:t>
            </a:r>
            <a:r>
              <a:rPr lang="en-US" altLang="zh-CN" dirty="0"/>
              <a:t>Branch Prediction</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p:txBody>
          <a:bodyPr/>
          <a:lstStyle/>
          <a:p>
            <a:r>
              <a:rPr lang="en-US" altLang="zh-CN" dirty="0">
                <a:solidFill>
                  <a:srgbClr val="00B0F0"/>
                </a:solidFill>
              </a:rPr>
              <a:t>1-bit predictor / last-time predictor</a:t>
            </a:r>
            <a:endParaRPr lang="en-US" altLang="en-CN" dirty="0">
              <a:solidFill>
                <a:srgbClr val="00B0F0"/>
              </a:solidFill>
            </a:endParaRPr>
          </a:p>
          <a:p>
            <a:r>
              <a:rPr lang="en-US" altLang="en-CN" dirty="0"/>
              <a:t>U</a:t>
            </a:r>
            <a:r>
              <a:rPr lang="en-CN" altLang="en-CN" dirty="0"/>
              <a:t>se branch prediction buffer (or BHT: branch history table) indexed by lower portion of branch address and marked with a bit to track taken/untaken status</a:t>
            </a:r>
          </a:p>
          <a:p>
            <a:r>
              <a:rPr lang="en-US" altLang="en-CN" dirty="0">
                <a:solidFill>
                  <a:srgbClr val="00B0F0"/>
                </a:solidFill>
              </a:rPr>
              <a:t>bit 1 for taken</a:t>
            </a:r>
          </a:p>
          <a:p>
            <a:r>
              <a:rPr lang="en-US" altLang="en-CN" dirty="0">
                <a:solidFill>
                  <a:srgbClr val="00B0F0"/>
                </a:solidFill>
              </a:rPr>
              <a:t>bit 0 for untaken</a:t>
            </a:r>
            <a:endParaRPr lang="en-CN" altLang="en-CN" dirty="0">
              <a:solidFill>
                <a:srgbClr val="00B0F0"/>
              </a:solidFill>
            </a:endParaRPr>
          </a:p>
        </p:txBody>
      </p:sp>
    </p:spTree>
    <p:extLst>
      <p:ext uri="{BB962C8B-B14F-4D97-AF65-F5344CB8AC3E}">
        <p14:creationId xmlns:p14="http://schemas.microsoft.com/office/powerpoint/2010/main" val="2687477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a:t>
            </a:r>
            <a:r>
              <a:rPr kumimoji="0" lang="en-US" altLang="en-US" sz="1800" b="0" i="0" u="none" strike="noStrike" kern="1200" cap="none" spc="0" normalizeH="0" baseline="0" noProof="0" dirty="0" err="1">
                <a:ln>
                  <a:noFill/>
                </a:ln>
                <a:solidFill>
                  <a:srgbClr val="00B0F0"/>
                </a:solidFill>
                <a:effectLst/>
                <a:uLnTx/>
                <a:uFillTx/>
                <a:latin typeface="+mn-lt"/>
                <a:ea typeface="ＭＳ Ｐゴシック"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 is accessed using hash of PC &amp; history of the most recent </a:t>
            </a:r>
            <a:r>
              <a:rPr kumimoji="0" lang="en-US" altLang="en-US" sz="1800" b="0" i="0" u="none" strike="noStrike" kern="1200" cap="none" spc="0" normalizeH="0" baseline="0" noProof="0" dirty="0" err="1">
                <a:ln>
                  <a:noFill/>
                </a:ln>
                <a:solidFill>
                  <a:srgbClr val="00B0F0"/>
                </a:solidFill>
                <a:effectLst/>
                <a:uLnTx/>
                <a:uFillTx/>
                <a:latin typeface="+mn-lt"/>
                <a:ea typeface="ＭＳ Ｐゴシック" charset="-128"/>
                <a:cs typeface="+mn-cs"/>
              </a:rPr>
              <a:t>i</a:t>
            </a: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Tree>
    <p:extLst>
      <p:ext uri="{BB962C8B-B14F-4D97-AF65-F5344CB8AC3E}">
        <p14:creationId xmlns:p14="http://schemas.microsoft.com/office/powerpoint/2010/main" val="528301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0" eaLnBrk="1" hangingPunct="1">
              <a:defRPr/>
            </a:pPr>
            <a:r>
              <a:rPr lang="en-US" altLang="en-US" sz="1800" dirty="0">
                <a:solidFill>
                  <a:srgbClr val="00B0F0"/>
                </a:solidFill>
                <a:latin typeface="Verdana"/>
              </a:rPr>
              <a:t>P(</a:t>
            </a:r>
            <a:r>
              <a:rPr lang="en-US" altLang="en-US" sz="1800" dirty="0" err="1">
                <a:solidFill>
                  <a:srgbClr val="00B0F0"/>
                </a:solidFill>
                <a:latin typeface="Verdana"/>
              </a:rPr>
              <a:t>i</a:t>
            </a:r>
            <a:r>
              <a:rPr lang="en-US" altLang="en-US" sz="1800" dirty="0">
                <a:solidFill>
                  <a:srgbClr val="00B0F0"/>
                </a:solidFill>
                <a:latin typeface="Verdana"/>
              </a:rPr>
              <a:t>) is accessed using hash of PC &amp; history of the most recent </a:t>
            </a:r>
            <a:r>
              <a:rPr lang="en-US" altLang="en-US" sz="1800" dirty="0" err="1">
                <a:solidFill>
                  <a:srgbClr val="00B0F0"/>
                </a:solidFill>
                <a:latin typeface="Verdana"/>
              </a:rPr>
              <a:t>i</a:t>
            </a:r>
            <a:r>
              <a:rPr lang="en-US" altLang="en-US" sz="1800" dirty="0">
                <a:solidFill>
                  <a:srgbClr val="00B0F0"/>
                </a:solidFill>
                <a:latin typeface="Verdana"/>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48000" y="4876800"/>
            <a:ext cx="830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p>
        </p:txBody>
      </p:sp>
    </p:spTree>
    <p:extLst>
      <p:ext uri="{BB962C8B-B14F-4D97-AF65-F5344CB8AC3E}">
        <p14:creationId xmlns:p14="http://schemas.microsoft.com/office/powerpoint/2010/main" val="3358741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t>
            </a:r>
            <a:r>
              <a:rPr lang="en-CN" dirty="0">
                <a:solidFill>
                  <a:schemeClr val="bg1"/>
                </a:solidFill>
              </a:rPr>
              <a:t>agged Hybrid Predictor</a:t>
            </a:r>
          </a:p>
        </p:txBody>
      </p:sp>
      <p:pic>
        <p:nvPicPr>
          <p:cNvPr id="4" name="Picture 3">
            <a:extLst>
              <a:ext uri="{FF2B5EF4-FFF2-40B4-BE49-F238E27FC236}">
                <a16:creationId xmlns:a16="http://schemas.microsoft.com/office/drawing/2014/main" id="{17C8020E-12D8-7741-AF19-809BA515526D}"/>
              </a:ext>
            </a:extLst>
          </p:cNvPr>
          <p:cNvPicPr>
            <a:picLocks noChangeAspect="1"/>
          </p:cNvPicPr>
          <p:nvPr/>
        </p:nvPicPr>
        <p:blipFill>
          <a:blip r:embed="rId3"/>
          <a:stretch>
            <a:fillRect/>
          </a:stretch>
        </p:blipFill>
        <p:spPr>
          <a:xfrm>
            <a:off x="876300" y="1739321"/>
            <a:ext cx="7391400" cy="5118679"/>
          </a:xfrm>
          <a:prstGeom prst="rect">
            <a:avLst/>
          </a:prstGeom>
        </p:spPr>
      </p:pic>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648000" y="1383268"/>
            <a:ext cx="933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lvl="0" eaLnBrk="1" hangingPunct="1">
              <a:defRPr/>
            </a:pPr>
            <a:r>
              <a:rPr lang="en-US" altLang="en-US" sz="1800" dirty="0">
                <a:solidFill>
                  <a:srgbClr val="00B0F0"/>
                </a:solidFill>
                <a:latin typeface="Verdana"/>
              </a:rPr>
              <a:t>P(</a:t>
            </a:r>
            <a:r>
              <a:rPr lang="en-US" altLang="en-US" sz="1800" dirty="0" err="1">
                <a:solidFill>
                  <a:srgbClr val="00B0F0"/>
                </a:solidFill>
                <a:latin typeface="Verdana"/>
              </a:rPr>
              <a:t>i</a:t>
            </a:r>
            <a:r>
              <a:rPr lang="en-US" altLang="en-US" sz="1800" dirty="0">
                <a:solidFill>
                  <a:srgbClr val="00B0F0"/>
                </a:solidFill>
                <a:latin typeface="Verdana"/>
              </a:rPr>
              <a:t>) is accessed using hash of PC &amp; history of the most recent </a:t>
            </a:r>
            <a:r>
              <a:rPr lang="en-US" altLang="en-US" sz="1800" dirty="0" err="1">
                <a:solidFill>
                  <a:srgbClr val="00B0F0"/>
                </a:solidFill>
                <a:latin typeface="Verdana"/>
              </a:rPr>
              <a:t>i</a:t>
            </a:r>
            <a:r>
              <a:rPr lang="en-US" altLang="en-US" sz="1800" dirty="0">
                <a:solidFill>
                  <a:srgbClr val="00B0F0"/>
                </a:solidFill>
                <a:latin typeface="Verdana"/>
              </a:rPr>
              <a:t> branches</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rPr>
              <a:t>AGE</a:t>
            </a:r>
            <a:r>
              <a:rPr lang="en-CN" kern="0" dirty="0">
                <a:solidFill>
                  <a:schemeClr val="bg1"/>
                </a:solidFill>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48000" y="4876800"/>
            <a:ext cx="8496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rPr>
              <a:t>P(</a:t>
            </a:r>
            <a:r>
              <a:rPr lang="en-US" altLang="en-US" sz="1800" dirty="0">
                <a:solidFill>
                  <a:srgbClr val="00B0F0"/>
                </a:solidFill>
                <a:latin typeface="+mn-lt"/>
              </a:rPr>
              <a:t>0</a:t>
            </a:r>
            <a:r>
              <a:rPr kumimoji="0" lang="en-US" altLang="en-US" sz="1800" b="0" i="0" u="none" strike="noStrike" kern="1200" cap="none" spc="0" normalizeH="0" baseline="0" noProof="0" dirty="0">
                <a:ln>
                  <a:noFill/>
                </a:ln>
                <a:solidFill>
                  <a:srgbClr val="00B0F0"/>
                </a:solidFill>
                <a:effectLst/>
                <a:uLnTx/>
                <a:uFillTx/>
                <a:latin typeface="+mn-lt"/>
              </a:rPr>
              <a:t>) always matches because it uses no tags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Each predictor also includes a 2-bit use field, which indicates whether a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prediction was recently used and therefore likely to be more accurate</a:t>
            </a:r>
            <a:r>
              <a:rPr lang="zh-CN" altLang="en-US" sz="1800" dirty="0">
                <a:solidFill>
                  <a:srgbClr val="00B0F0"/>
                </a:solidFill>
                <a:latin typeface="+mn-lt"/>
              </a:rPr>
              <a:t> </a:t>
            </a:r>
            <a:r>
              <a:rPr lang="en-US" altLang="en-US" sz="1800" dirty="0">
                <a:solidFill>
                  <a:srgbClr val="00B0F0"/>
                </a:solidFill>
                <a:latin typeface="+mn-lt"/>
              </a:rPr>
              <a:t>  </a:t>
            </a:r>
            <a:endParaRPr kumimoji="0" lang="en-US" altLang="en-US" sz="1800" b="0" i="0" u="none" strike="noStrike" kern="1200" cap="none" spc="0" normalizeH="0" baseline="0" noProof="0" dirty="0">
              <a:ln>
                <a:noFill/>
              </a:ln>
              <a:solidFill>
                <a:srgbClr val="00B0F0"/>
              </a:solidFill>
              <a:effectLst/>
              <a:uLnTx/>
              <a:uFillTx/>
              <a:latin typeface="+mn-lt"/>
            </a:endParaRPr>
          </a:p>
        </p:txBody>
      </p:sp>
    </p:spTree>
    <p:extLst>
      <p:ext uri="{BB962C8B-B14F-4D97-AF65-F5344CB8AC3E}">
        <p14:creationId xmlns:p14="http://schemas.microsoft.com/office/powerpoint/2010/main" val="1135442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04989-DE2D-BF42-AF98-7234F3EBFCE8}"/>
              </a:ext>
            </a:extLst>
          </p:cNvPr>
          <p:cNvPicPr>
            <a:picLocks noChangeAspect="1"/>
          </p:cNvPicPr>
          <p:nvPr/>
        </p:nvPicPr>
        <p:blipFill>
          <a:blip r:embed="rId3"/>
          <a:stretch>
            <a:fillRect/>
          </a:stretch>
        </p:blipFill>
        <p:spPr>
          <a:xfrm>
            <a:off x="696252" y="1611868"/>
            <a:ext cx="7751496" cy="5246132"/>
          </a:xfrm>
          <a:prstGeom prst="rect">
            <a:avLst/>
          </a:prstGeom>
        </p:spPr>
      </p:pic>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latin typeface="+mn-lt"/>
              </a:rPr>
              <a:t>T</a:t>
            </a:r>
            <a:r>
              <a:rPr lang="en-CN" dirty="0">
                <a:solidFill>
                  <a:schemeClr val="bg1"/>
                </a:solidFill>
                <a:latin typeface="+mn-lt"/>
              </a:rPr>
              <a:t>agged Hybrid Predictor</a:t>
            </a:r>
          </a:p>
        </p:txBody>
      </p:sp>
      <p:sp>
        <p:nvSpPr>
          <p:cNvPr id="6" name="Text Box 8">
            <a:extLst>
              <a:ext uri="{FF2B5EF4-FFF2-40B4-BE49-F238E27FC236}">
                <a16:creationId xmlns:a16="http://schemas.microsoft.com/office/drawing/2014/main" id="{A04936E4-89E1-0F4C-BB90-EE08AC49B319}"/>
              </a:ext>
            </a:extLst>
          </p:cNvPr>
          <p:cNvSpPr txBox="1">
            <a:spLocks noChangeArrowheads="1"/>
          </p:cNvSpPr>
          <p:nvPr/>
        </p:nvSpPr>
        <p:spPr bwMode="auto">
          <a:xfrm>
            <a:off x="4572000" y="1854240"/>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1.8%~2.2%</a:t>
            </a:r>
          </a:p>
        </p:txBody>
      </p:sp>
      <p:sp>
        <p:nvSpPr>
          <p:cNvPr id="9" name="Title 1">
            <a:extLst>
              <a:ext uri="{FF2B5EF4-FFF2-40B4-BE49-F238E27FC236}">
                <a16:creationId xmlns:a16="http://schemas.microsoft.com/office/drawing/2014/main" id="{0731CA3A-E828-7448-891E-D2F61C1E3A46}"/>
              </a:ext>
            </a:extLst>
          </p:cNvPr>
          <p:cNvSpPr txBox="1">
            <a:spLocks/>
          </p:cNvSpPr>
          <p:nvPr/>
        </p:nvSpPr>
        <p:spPr bwMode="auto">
          <a:xfrm>
            <a:off x="504000" y="274638"/>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solidFill>
                  <a:schemeClr val="tx1"/>
                </a:solidFill>
                <a:latin typeface="+mn-lt"/>
              </a:rPr>
              <a:t>AGE</a:t>
            </a:r>
            <a:r>
              <a:rPr lang="en-CN" kern="0" dirty="0">
                <a:solidFill>
                  <a:schemeClr val="bg1"/>
                </a:solidFill>
                <a:latin typeface="+mn-lt"/>
              </a:rPr>
              <a:t>Predictor</a:t>
            </a:r>
          </a:p>
        </p:txBody>
      </p:sp>
      <p:sp>
        <p:nvSpPr>
          <p:cNvPr id="7" name="Text Box 8">
            <a:extLst>
              <a:ext uri="{FF2B5EF4-FFF2-40B4-BE49-F238E27FC236}">
                <a16:creationId xmlns:a16="http://schemas.microsoft.com/office/drawing/2014/main" id="{BCDCCEEA-6BBE-834D-965E-C11350AED0A1}"/>
              </a:ext>
            </a:extLst>
          </p:cNvPr>
          <p:cNvSpPr txBox="1">
            <a:spLocks noChangeArrowheads="1"/>
          </p:cNvSpPr>
          <p:nvPr/>
        </p:nvSpPr>
        <p:spPr bwMode="auto">
          <a:xfrm>
            <a:off x="696252" y="1121093"/>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latin typeface="+mn-lt"/>
              </a:rPr>
              <a:t>b</a:t>
            </a:r>
            <a:r>
              <a:rPr kumimoji="0" lang="en-US" altLang="en-US" b="0" i="0" u="none" strike="noStrike" kern="1200" cap="none" spc="0" normalizeH="0" baseline="0" noProof="0" dirty="0">
                <a:ln>
                  <a:noFill/>
                </a:ln>
                <a:effectLst/>
                <a:uLnTx/>
                <a:uFillTx/>
                <a:latin typeface="+mn-lt"/>
              </a:rPr>
              <a:t>ranch frequency: 20%~25%</a:t>
            </a:r>
          </a:p>
        </p:txBody>
      </p:sp>
      <p:sp>
        <p:nvSpPr>
          <p:cNvPr id="8" name="Title 1">
            <a:extLst>
              <a:ext uri="{FF2B5EF4-FFF2-40B4-BE49-F238E27FC236}">
                <a16:creationId xmlns:a16="http://schemas.microsoft.com/office/drawing/2014/main" id="{D8B78A7C-DBDD-954A-AEEA-91CD0875240A}"/>
              </a:ext>
            </a:extLst>
          </p:cNvPr>
          <p:cNvSpPr txBox="1">
            <a:spLocks/>
          </p:cNvSpPr>
          <p:nvPr/>
        </p:nvSpPr>
        <p:spPr bwMode="auto">
          <a:xfrm>
            <a:off x="1219200" y="274638"/>
            <a:ext cx="6705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endParaRPr lang="en-CN" kern="0" dirty="0">
              <a:solidFill>
                <a:schemeClr val="tx1"/>
              </a:solidFill>
              <a:latin typeface="+mn-lt"/>
            </a:endParaRPr>
          </a:p>
          <a:p>
            <a:r>
              <a:rPr lang="en-CN" kern="0" dirty="0">
                <a:solidFill>
                  <a:schemeClr val="tx1"/>
                </a:solidFill>
                <a:latin typeface="+mn-lt"/>
              </a:rPr>
              <a:t>Performance</a:t>
            </a:r>
          </a:p>
          <a:p>
            <a:endParaRPr lang="en-CN" kern="0" dirty="0">
              <a:solidFill>
                <a:schemeClr val="bg1"/>
              </a:solidFill>
              <a:latin typeface="+mn-lt"/>
            </a:endParaRPr>
          </a:p>
        </p:txBody>
      </p:sp>
      <p:sp>
        <p:nvSpPr>
          <p:cNvPr id="10" name="Text Box 8">
            <a:extLst>
              <a:ext uri="{FF2B5EF4-FFF2-40B4-BE49-F238E27FC236}">
                <a16:creationId xmlns:a16="http://schemas.microsoft.com/office/drawing/2014/main" id="{C6D18673-FA36-5D4E-856F-1F4C3B03E822}"/>
              </a:ext>
            </a:extLst>
          </p:cNvPr>
          <p:cNvSpPr txBox="1">
            <a:spLocks noChangeArrowheads="1"/>
          </p:cNvSpPr>
          <p:nvPr/>
        </p:nvSpPr>
        <p:spPr bwMode="auto">
          <a:xfrm>
            <a:off x="7086600" y="2145268"/>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FF9300"/>
                </a:solidFill>
                <a:latin typeface="+mn-lt"/>
              </a:rPr>
              <a:t>2</a:t>
            </a:r>
            <a:r>
              <a:rPr kumimoji="0" lang="en-US" altLang="en-US" sz="1800" b="0" i="0" u="none" strike="noStrike" kern="1200" cap="none" spc="0" normalizeH="0" baseline="0" noProof="0" dirty="0">
                <a:ln>
                  <a:noFill/>
                </a:ln>
                <a:solidFill>
                  <a:srgbClr val="FF9300"/>
                </a:solidFill>
                <a:effectLst/>
                <a:uLnTx/>
                <a:uFillTx/>
                <a:latin typeface="+mn-lt"/>
              </a:rPr>
              <a:t>.7%~</a:t>
            </a:r>
            <a:r>
              <a:rPr lang="en-US" altLang="en-US" sz="1800" dirty="0">
                <a:solidFill>
                  <a:srgbClr val="FF9300"/>
                </a:solidFill>
                <a:latin typeface="+mn-lt"/>
              </a:rPr>
              <a:t>3</a:t>
            </a:r>
            <a:r>
              <a:rPr kumimoji="0" lang="en-US" altLang="en-US" sz="1800" b="0" i="0" u="none" strike="noStrike" kern="1200" cap="none" spc="0" normalizeH="0" baseline="0" noProof="0" dirty="0">
                <a:ln>
                  <a:noFill/>
                </a:ln>
                <a:solidFill>
                  <a:srgbClr val="FF9300"/>
                </a:solidFill>
                <a:effectLst/>
                <a:uLnTx/>
                <a:uFillTx/>
                <a:latin typeface="+mn-lt"/>
              </a:rPr>
              <a:t>.4%</a:t>
            </a:r>
          </a:p>
        </p:txBody>
      </p:sp>
    </p:spTree>
    <p:extLst>
      <p:ext uri="{BB962C8B-B14F-4D97-AF65-F5344CB8AC3E}">
        <p14:creationId xmlns:p14="http://schemas.microsoft.com/office/powerpoint/2010/main" val="4254522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handle control hazard so far</a:t>
            </a:r>
          </a:p>
        </p:txBody>
      </p:sp>
    </p:spTree>
    <p:extLst>
      <p:ext uri="{BB962C8B-B14F-4D97-AF65-F5344CB8AC3E}">
        <p14:creationId xmlns:p14="http://schemas.microsoft.com/office/powerpoint/2010/main" val="3807733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handle data hazard?</a:t>
            </a:r>
          </a:p>
        </p:txBody>
      </p:sp>
    </p:spTree>
    <p:extLst>
      <p:ext uri="{BB962C8B-B14F-4D97-AF65-F5344CB8AC3E}">
        <p14:creationId xmlns:p14="http://schemas.microsoft.com/office/powerpoint/2010/main" val="26080884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Tree>
    <p:extLst>
      <p:ext uri="{BB962C8B-B14F-4D97-AF65-F5344CB8AC3E}">
        <p14:creationId xmlns:p14="http://schemas.microsoft.com/office/powerpoint/2010/main" val="33012506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5535923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728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stalled until </a:t>
            </a:r>
            <a:r>
              <a:rPr lang="en-US" altLang="zh-CN" kern="0" dirty="0" err="1">
                <a:solidFill>
                  <a:srgbClr val="00B0F0"/>
                </a:solidFill>
              </a:rPr>
              <a:t>fdiv.d</a:t>
            </a:r>
            <a:r>
              <a:rPr lang="en-US" altLang="zh-CN" kern="0" dirty="0">
                <a:solidFill>
                  <a:srgbClr val="00B0F0"/>
                </a:solidFill>
              </a:rPr>
              <a:t> produces f0 </a:t>
            </a:r>
          </a:p>
          <a:p>
            <a:pPr eaLnBrk="1" hangingPunct="1">
              <a:buFontTx/>
              <a:buNone/>
              <a:defRPr/>
            </a:pPr>
            <a:r>
              <a:rPr lang="en-US" altLang="zh-CN" kern="0" dirty="0">
                <a:solidFill>
                  <a:srgbClr val="00B0F0"/>
                </a:solidFill>
              </a:rPr>
              <a:t>and </a:t>
            </a:r>
            <a:r>
              <a:rPr lang="en-US" altLang="zh-CN" kern="0" dirty="0" err="1">
                <a:solidFill>
                  <a:srgbClr val="00B0F0"/>
                </a:solidFill>
              </a:rPr>
              <a:t>fadd.d</a:t>
            </a:r>
            <a:r>
              <a:rPr lang="en-US" altLang="zh-CN" kern="0" dirty="0">
                <a:solidFill>
                  <a:srgbClr val="00B0F0"/>
                </a:solidFill>
              </a:rPr>
              <a:t> resumes;</a:t>
            </a:r>
          </a:p>
        </p:txBody>
      </p:sp>
    </p:spTree>
    <p:extLst>
      <p:ext uri="{BB962C8B-B14F-4D97-AF65-F5344CB8AC3E}">
        <p14:creationId xmlns:p14="http://schemas.microsoft.com/office/powerpoint/2010/main" val="398567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ＭＳ Ｐゴシック" charset="-128"/>
              </a:rPr>
              <a:t>1-bit Predictor</a:t>
            </a: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one target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 per entry </a:t>
            </a: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 index</a:t>
            </a:r>
          </a:p>
        </p:txBody>
      </p:sp>
      <p:sp>
        <p:nvSpPr>
          <p:cNvPr id="74761" name="AutoShape 8"/>
          <p:cNvSpPr>
            <a:spLocks/>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2" name="AutoShape 9"/>
          <p:cNvSpPr>
            <a:spLocks/>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3" name="Freeform 10"/>
          <p:cNvSpPr>
            <a:spLocks/>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N-bit</a:t>
            </a: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table</a:t>
            </a: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30000" noProof="0">
                <a:ln>
                  <a:noFill/>
                </a:ln>
                <a:solidFill>
                  <a:srgbClr val="000000"/>
                </a:solidFill>
                <a:effectLst/>
                <a:uLnTx/>
                <a:uFillTx/>
                <a:latin typeface="+mn-lt"/>
                <a:ea typeface="ＭＳ Ｐゴシック" charset="-128"/>
                <a:cs typeface="+mn-cs"/>
              </a:rPr>
              <a:t>1         0</a:t>
            </a:r>
          </a:p>
        </p:txBody>
      </p:sp>
      <p:sp>
        <p:nvSpPr>
          <p:cNvPr id="74769" name="Freeform 16"/>
          <p:cNvSpPr>
            <a:spLocks/>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PC+4</a:t>
            </a: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nextPC</a:t>
            </a: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t>
            </a:r>
          </a:p>
        </p:txBody>
      </p:sp>
      <p:sp>
        <p:nvSpPr>
          <p:cNvPr id="74774" name="Freeform 21"/>
          <p:cNvSpPr>
            <a:spLocks/>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tag</a:t>
            </a: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BHT: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per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entry</a:t>
            </a:r>
          </a:p>
        </p:txBody>
      </p:sp>
      <p:sp>
        <p:nvSpPr>
          <p:cNvPr id="74780" name="Freeform 27"/>
          <p:cNvSpPr>
            <a:spLocks/>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1" name="Freeform 28"/>
          <p:cNvSpPr>
            <a:spLocks/>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i="0" u="none" strike="noStrike" kern="1200" cap="none" spc="0" normalizeH="0" baseline="0" noProof="0" dirty="0">
                <a:ln>
                  <a:noFill/>
                </a:ln>
                <a:solidFill>
                  <a:srgbClr val="00B0F0"/>
                </a:solidFill>
                <a:effectLst/>
                <a:uLnTx/>
                <a:uFillTx/>
                <a:latin typeface="+mn-lt"/>
                <a:ea typeface="ＭＳ Ｐゴシック" charset="-128"/>
                <a:cs typeface="+mn-cs"/>
              </a:rPr>
              <a:t>taken?</a:t>
            </a:r>
          </a:p>
        </p:txBody>
      </p:sp>
      <p:sp>
        <p:nvSpPr>
          <p:cNvPr id="33" name="Text Box 17">
            <a:extLst>
              <a:ext uri="{FF2B5EF4-FFF2-40B4-BE49-F238E27FC236}">
                <a16:creationId xmlns:a16="http://schemas.microsoft.com/office/drawing/2014/main" id="{86383C71-29D0-3A4F-B8BD-81F69C0EE201}"/>
              </a:ext>
            </a:extLst>
          </p:cNvPr>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Program Counter</a:t>
            </a:r>
          </a:p>
        </p:txBody>
      </p:sp>
      <p:sp>
        <p:nvSpPr>
          <p:cNvPr id="34" name="TextBox 21">
            <a:extLst>
              <a:ext uri="{FF2B5EF4-FFF2-40B4-BE49-F238E27FC236}">
                <a16:creationId xmlns:a16="http://schemas.microsoft.com/office/drawing/2014/main" id="{A3BCE6ED-F2CE-324A-87AB-C02743C5AA7D}"/>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
        <p:nvSpPr>
          <p:cNvPr id="2" name="Text Box 8">
            <a:extLst>
              <a:ext uri="{FF2B5EF4-FFF2-40B4-BE49-F238E27FC236}">
                <a16:creationId xmlns:a16="http://schemas.microsoft.com/office/drawing/2014/main" id="{FCA54E4E-5693-503B-979D-8C743359A40E}"/>
              </a:ext>
            </a:extLst>
          </p:cNvPr>
          <p:cNvSpPr txBox="1">
            <a:spLocks noChangeArrowheads="1"/>
          </p:cNvSpPr>
          <p:nvPr/>
        </p:nvSpPr>
        <p:spPr bwMode="auto">
          <a:xfrm>
            <a:off x="2209800" y="12308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BTB: Branch Target Buffer (Cache of Target Addresses)</a:t>
            </a:r>
          </a:p>
        </p:txBody>
      </p:sp>
    </p:spTree>
    <p:extLst>
      <p:ext uri="{BB962C8B-B14F-4D97-AF65-F5344CB8AC3E}">
        <p14:creationId xmlns:p14="http://schemas.microsoft.com/office/powerpoint/2010/main" val="4030611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solidFill>
                  <a:schemeClr val="bg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extLst>
      <p:ext uri="{BB962C8B-B14F-4D97-AF65-F5344CB8AC3E}">
        <p14:creationId xmlns:p14="http://schemas.microsoft.com/office/powerpoint/2010/main" val="40764225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however, not data-dependent</a:t>
            </a:r>
          </a:p>
          <a:p>
            <a:pPr eaLnBrk="1" hangingPunct="1">
              <a:buFontTx/>
              <a:buNone/>
              <a:defRPr/>
            </a:pPr>
            <a:r>
              <a:rPr lang="en-US" altLang="zh-CN" kern="0" dirty="0">
                <a:solidFill>
                  <a:srgbClr val="00B0F0"/>
                </a:solidFill>
              </a:rPr>
              <a:t>on either </a:t>
            </a:r>
            <a:r>
              <a:rPr lang="en-US" altLang="zh-CN" kern="0" dirty="0" err="1">
                <a:solidFill>
                  <a:srgbClr val="00B0F0"/>
                </a:solidFill>
              </a:rPr>
              <a:t>fdiv.d</a:t>
            </a:r>
            <a:r>
              <a:rPr lang="en-US" altLang="zh-CN" kern="0" dirty="0">
                <a:solidFill>
                  <a:srgbClr val="00B0F0"/>
                </a:solidFill>
              </a:rPr>
              <a:t> or </a:t>
            </a:r>
            <a:r>
              <a:rPr lang="en-US" altLang="zh-CN" kern="0" dirty="0" err="1">
                <a:solidFill>
                  <a:srgbClr val="00B0F0"/>
                </a:solidFill>
              </a:rPr>
              <a:t>fadd.d</a:t>
            </a:r>
            <a:endParaRPr lang="en-US" altLang="zh-CN" kern="0" dirty="0">
              <a:solidFill>
                <a:srgbClr val="00B0F0"/>
              </a:solidFill>
            </a:endParaRPr>
          </a:p>
        </p:txBody>
      </p:sp>
    </p:spTree>
    <p:extLst>
      <p:ext uri="{BB962C8B-B14F-4D97-AF65-F5344CB8AC3E}">
        <p14:creationId xmlns:p14="http://schemas.microsoft.com/office/powerpoint/2010/main" val="37343087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fsub.d</a:t>
            </a:r>
            <a:endParaRPr lang="en-US" altLang="zh-CN" kern="0" dirty="0"/>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None/>
              <a:defRPr/>
            </a:pPr>
            <a:r>
              <a:rPr lang="en-US" altLang="zh-CN" kern="0" dirty="0"/>
              <a:t>f10, f0, f8</a:t>
            </a:r>
          </a:p>
          <a:p>
            <a:pPr eaLnBrk="1" hangingPunct="1">
              <a:buFontTx/>
              <a:buNone/>
              <a:defRPr/>
            </a:pPr>
            <a:r>
              <a:rPr lang="en-US" altLang="zh-CN" kern="0" dirty="0"/>
              <a:t>f12, f8, f14</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err="1">
                <a:solidFill>
                  <a:srgbClr val="00B0F0"/>
                </a:solidFill>
              </a:rPr>
              <a:t>fsub.d</a:t>
            </a:r>
            <a:r>
              <a:rPr lang="en-US" altLang="zh-CN" kern="0" dirty="0">
                <a:solidFill>
                  <a:srgbClr val="00B0F0"/>
                </a:solidFill>
              </a:rPr>
              <a:t> is executed while </a:t>
            </a:r>
            <a:r>
              <a:rPr lang="en-US" altLang="zh-CN" kern="0" dirty="0" err="1">
                <a:solidFill>
                  <a:srgbClr val="00B0F0"/>
                </a:solidFill>
              </a:rPr>
              <a:t>fadd.d</a:t>
            </a:r>
            <a:r>
              <a:rPr lang="en-US" altLang="zh-CN" kern="0" dirty="0">
                <a:solidFill>
                  <a:srgbClr val="00B0F0"/>
                </a:solidFill>
              </a:rPr>
              <a:t> waits for </a:t>
            </a:r>
          </a:p>
          <a:p>
            <a:pPr eaLnBrk="1" hangingPunct="1">
              <a:buFontTx/>
              <a:buNone/>
              <a:defRPr/>
            </a:pPr>
            <a:r>
              <a:rPr lang="en-US" altLang="zh-CN" kern="0" dirty="0" err="1">
                <a:solidFill>
                  <a:srgbClr val="00B0F0"/>
                </a:solidFill>
              </a:rPr>
              <a:t>fdiv.d</a:t>
            </a:r>
            <a:r>
              <a:rPr lang="en-US" altLang="zh-CN" kern="0" dirty="0">
                <a:solidFill>
                  <a:srgbClr val="00B0F0"/>
                </a:solidFill>
              </a:rPr>
              <a:t> to produce f0</a:t>
            </a:r>
          </a:p>
        </p:txBody>
      </p:sp>
    </p:spTree>
    <p:extLst>
      <p:ext uri="{BB962C8B-B14F-4D97-AF65-F5344CB8AC3E}">
        <p14:creationId xmlns:p14="http://schemas.microsoft.com/office/powerpoint/2010/main" val="6104130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hardware reorders the instruction execution </a:t>
            </a:r>
          </a:p>
          <a:p>
            <a:pPr eaLnBrk="1" hangingPunct="1">
              <a:buFontTx/>
              <a:buNone/>
              <a:defRPr/>
            </a:pPr>
            <a:r>
              <a:rPr lang="en-US" altLang="zh-CN" kern="0" dirty="0">
                <a:solidFill>
                  <a:srgbClr val="00B0F0"/>
                </a:solidFill>
              </a:rPr>
              <a:t>to reduce the stalls while maintaining </a:t>
            </a:r>
          </a:p>
          <a:p>
            <a:pPr eaLnBrk="1" hangingPunct="1">
              <a:buFontTx/>
              <a:buNone/>
              <a:defRPr/>
            </a:pPr>
            <a:r>
              <a:rPr lang="en-US" altLang="zh-CN" kern="0" dirty="0">
                <a:solidFill>
                  <a:srgbClr val="00B0F0"/>
                </a:solidFill>
              </a:rPr>
              <a:t>data flow and exception behavior</a:t>
            </a: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extLst>
      <p:ext uri="{BB962C8B-B14F-4D97-AF65-F5344CB8AC3E}">
        <p14:creationId xmlns:p14="http://schemas.microsoft.com/office/powerpoint/2010/main" val="4092958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00B050"/>
                </a:solidFill>
              </a:rPr>
              <a:t>IF</a:t>
            </a:r>
            <a:r>
              <a:rPr lang="en-CN" dirty="0">
                <a:solidFill>
                  <a:srgbClr val="00B0F0"/>
                </a:solidFill>
              </a:rPr>
              <a:t>  Issue  Read-Operands  </a:t>
            </a:r>
            <a:r>
              <a:rPr lang="en-CN" dirty="0">
                <a:solidFill>
                  <a:srgbClr val="00B050"/>
                </a:solidFill>
              </a:rPr>
              <a:t>EX  MEM  WB</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F67A4B53-2836-204C-88F8-A7570C554ED0}"/>
              </a:ext>
            </a:extLst>
          </p:cNvPr>
          <p:cNvSpPr>
            <a:spLocks noGrp="1" noChangeArrowheads="1"/>
          </p:cNvSpPr>
          <p:nvPr>
            <p:ph type="title"/>
          </p:nvPr>
        </p:nvSpPr>
        <p:spPr/>
        <p:txBody>
          <a:bodyPr/>
          <a:lstStyle/>
          <a:p>
            <a:r>
              <a:rPr lang="en-CN" altLang="en-CN"/>
              <a:t>Dynamic Scheduling</a:t>
            </a:r>
          </a:p>
        </p:txBody>
      </p:sp>
      <p:sp>
        <p:nvSpPr>
          <p:cNvPr id="156674" name="Content Placeholder 2">
            <a:extLst>
              <a:ext uri="{FF2B5EF4-FFF2-40B4-BE49-F238E27FC236}">
                <a16:creationId xmlns:a16="http://schemas.microsoft.com/office/drawing/2014/main" id="{1139B337-8B8C-F14A-8F9A-3EC9AD992CA0}"/>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r>
              <a:rPr lang="en-US" altLang="en-CN" dirty="0">
                <a:solidFill>
                  <a:srgbClr val="00B0F0"/>
                </a:solidFill>
              </a:rPr>
              <a:t>How to schedule: use a centralized hazard detection and resolution unit</a:t>
            </a:r>
          </a:p>
          <a:p>
            <a:endParaRPr lang="en-CN" altLang="en-CN"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833BFB97-79ED-DB44-9231-386D51B3E5A7}"/>
              </a:ext>
            </a:extLst>
          </p:cNvPr>
          <p:cNvSpPr>
            <a:spLocks noGrp="1" noChangeArrowheads="1"/>
          </p:cNvSpPr>
          <p:nvPr>
            <p:ph type="title"/>
          </p:nvPr>
        </p:nvSpPr>
        <p:spPr/>
        <p:txBody>
          <a:bodyPr/>
          <a:lstStyle/>
          <a:p>
            <a:r>
              <a:rPr lang="en-CN" altLang="en-CN" dirty="0"/>
              <a:t>Scoreboarding</a:t>
            </a:r>
          </a:p>
        </p:txBody>
      </p:sp>
      <p:sp>
        <p:nvSpPr>
          <p:cNvPr id="157698" name="Content Placeholder 2">
            <a:extLst>
              <a:ext uri="{FF2B5EF4-FFF2-40B4-BE49-F238E27FC236}">
                <a16:creationId xmlns:a16="http://schemas.microsoft.com/office/drawing/2014/main" id="{C7DD65F5-3F2F-7B43-8FAA-8BD3C5CE7434}"/>
              </a:ext>
            </a:extLst>
          </p:cNvPr>
          <p:cNvSpPr>
            <a:spLocks noGrp="1" noChangeArrowheads="1"/>
          </p:cNvSpPr>
          <p:nvPr>
            <p:ph idx="1"/>
          </p:nvPr>
        </p:nvSpPr>
        <p:spPr/>
        <p:txBody>
          <a:bodyPr/>
          <a:lstStyle/>
          <a:p>
            <a:r>
              <a:rPr lang="en-US" altLang="en-CN" dirty="0"/>
              <a:t>S</a:t>
            </a:r>
            <a:r>
              <a:rPr lang="en-CN" altLang="en-CN" dirty="0"/>
              <a:t>coreboard controls the instruction progression from one step to the next by communicating with functional units</a:t>
            </a:r>
          </a:p>
          <a:p>
            <a:endParaRPr lang="en-CN" altLang="en-CN" dirty="0"/>
          </a:p>
          <a:p>
            <a:r>
              <a:rPr lang="en-US" altLang="en-CN" dirty="0"/>
              <a:t>Three parts:</a:t>
            </a:r>
            <a:r>
              <a:rPr lang="zh-CN" altLang="en-US" dirty="0"/>
              <a:t>                           </a:t>
            </a:r>
            <a:r>
              <a:rPr lang="en-US" altLang="en-CN" dirty="0">
                <a:solidFill>
                  <a:srgbClr val="00B0F0"/>
                </a:solidFill>
              </a:rPr>
              <a:t>Instruction status</a:t>
            </a:r>
            <a:r>
              <a:rPr lang="zh-CN" altLang="en-US" dirty="0">
                <a:solidFill>
                  <a:srgbClr val="00B0F0"/>
                </a:solidFill>
              </a:rPr>
              <a:t>                    </a:t>
            </a:r>
            <a:r>
              <a:rPr lang="en-US" altLang="en-CN" dirty="0">
                <a:solidFill>
                  <a:srgbClr val="00B0F0"/>
                </a:solidFill>
              </a:rPr>
              <a:t>Functional unit status</a:t>
            </a:r>
            <a:r>
              <a:rPr lang="zh-CN" altLang="en-US" dirty="0">
                <a:solidFill>
                  <a:srgbClr val="00B0F0"/>
                </a:solidFill>
              </a:rPr>
              <a:t>                </a:t>
            </a:r>
            <a:r>
              <a:rPr lang="en-US" altLang="en-CN" dirty="0">
                <a:solidFill>
                  <a:srgbClr val="00B0F0"/>
                </a:solidFill>
              </a:rPr>
              <a:t>Register result status</a:t>
            </a:r>
            <a:endParaRPr lang="en-CN" altLang="en-CN" dirty="0">
              <a:solidFill>
                <a:srgbClr val="00B0F0"/>
              </a:solidFill>
            </a:endParaRPr>
          </a:p>
        </p:txBody>
      </p:sp>
      <p:pic>
        <p:nvPicPr>
          <p:cNvPr id="4" name="Picture 3">
            <a:extLst>
              <a:ext uri="{FF2B5EF4-FFF2-40B4-BE49-F238E27FC236}">
                <a16:creationId xmlns:a16="http://schemas.microsoft.com/office/drawing/2014/main" id="{DBD16A44-7928-A24A-B44E-024B179940A2}"/>
              </a:ext>
            </a:extLst>
          </p:cNvPr>
          <p:cNvPicPr>
            <a:picLocks noChangeAspect="1"/>
          </p:cNvPicPr>
          <p:nvPr/>
        </p:nvPicPr>
        <p:blipFill>
          <a:blip r:embed="rId3"/>
          <a:stretch>
            <a:fillRect/>
          </a:stretch>
        </p:blipFill>
        <p:spPr>
          <a:xfrm>
            <a:off x="5336498" y="3124200"/>
            <a:ext cx="3807502" cy="36576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a:t>I</a:t>
            </a:r>
            <a:r>
              <a:rPr lang="en-CN" altLang="en-CN"/>
              <a:t>ndicate which of the four steps the instruction is in</a:t>
            </a:r>
          </a:p>
          <a:p>
            <a:r>
              <a:rPr lang="en-US" altLang="en-CN">
                <a:solidFill>
                  <a:srgbClr val="00B0F0"/>
                </a:solidFill>
              </a:rPr>
              <a:t>F</a:t>
            </a:r>
            <a:r>
              <a:rPr lang="en-CN" altLang="en-CN">
                <a:solidFill>
                  <a:srgbClr val="00B0F0"/>
                </a:solidFill>
              </a:rPr>
              <a:t>our steps: </a:t>
            </a:r>
            <a:r>
              <a:rPr lang="en-CN" altLang="en-CN"/>
              <a:t>issue, read operands, execution, write back</a:t>
            </a:r>
          </a:p>
          <a:p>
            <a:r>
              <a:rPr lang="en-US" altLang="en-CN">
                <a:solidFill>
                  <a:srgbClr val="92D050"/>
                </a:solidFill>
              </a:rPr>
              <a:t>O</a:t>
            </a:r>
            <a:r>
              <a:rPr lang="en-CN" altLang="en-CN">
                <a:solidFill>
                  <a:srgbClr val="92D050"/>
                </a:solidFill>
              </a:rPr>
              <a:t>mit memory access </a:t>
            </a:r>
            <a:r>
              <a:rPr lang="en-CN" altLang="en-CN"/>
              <a:t>because the out-of-order focuses more on FP operations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5D361D1D-98E1-F045-9C43-E6B634CCA360}"/>
              </a:ext>
            </a:extLst>
          </p:cNvPr>
          <p:cNvSpPr>
            <a:spLocks noGrp="1" noChangeArrowheads="1"/>
          </p:cNvSpPr>
          <p:nvPr>
            <p:ph type="title"/>
          </p:nvPr>
        </p:nvSpPr>
        <p:spPr/>
        <p:txBody>
          <a:bodyPr/>
          <a:lstStyle/>
          <a:p>
            <a:r>
              <a:rPr lang="en-CN" altLang="en-CN"/>
              <a:t>Functional Unit Status</a:t>
            </a:r>
          </a:p>
        </p:txBody>
      </p:sp>
      <p:sp>
        <p:nvSpPr>
          <p:cNvPr id="159746" name="Content Placeholder 2">
            <a:extLst>
              <a:ext uri="{FF2B5EF4-FFF2-40B4-BE49-F238E27FC236}">
                <a16:creationId xmlns:a16="http://schemas.microsoft.com/office/drawing/2014/main" id="{57CBE39A-F99B-2548-BDE0-FE39BDE81A44}"/>
              </a:ext>
            </a:extLst>
          </p:cNvPr>
          <p:cNvSpPr>
            <a:spLocks noGrp="1" noChangeArrowheads="1"/>
          </p:cNvSpPr>
          <p:nvPr>
            <p:ph idx="1"/>
          </p:nvPr>
        </p:nvSpPr>
        <p:spPr/>
        <p:txBody>
          <a:bodyPr/>
          <a:lstStyle/>
          <a:p>
            <a:r>
              <a:rPr lang="en-US" altLang="en-CN"/>
              <a:t>I</a:t>
            </a:r>
            <a:r>
              <a:rPr lang="en-CN" altLang="en-CN"/>
              <a:t>ndicate the state of the functional unit</a:t>
            </a:r>
          </a:p>
          <a:p>
            <a:r>
              <a:rPr lang="en-US" altLang="en-CN"/>
              <a:t>N</a:t>
            </a:r>
            <a:r>
              <a:rPr lang="en-CN" altLang="en-CN"/>
              <a:t>ine fields per functional unit (FU)</a:t>
            </a:r>
          </a:p>
        </p:txBody>
      </p:sp>
      <p:pic>
        <p:nvPicPr>
          <p:cNvPr id="159747" name="Picture 3">
            <a:extLst>
              <a:ext uri="{FF2B5EF4-FFF2-40B4-BE49-F238E27FC236}">
                <a16:creationId xmlns:a16="http://schemas.microsoft.com/office/drawing/2014/main" id="{237363BA-DAC9-8748-B55A-2846590B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tLang="en-US" dirty="0">
                <a:latin typeface="+mn-lt"/>
                <a:ea typeface="ＭＳ Ｐゴシック" charset="-128"/>
              </a:rPr>
              <a:t>1-bit Predictor</a:t>
            </a:r>
          </a:p>
        </p:txBody>
      </p:sp>
      <p:sp>
        <p:nvSpPr>
          <p:cNvPr id="74755" name="Slide Number Placeholder 3"/>
          <p:cNvSpPr>
            <a:spLocks noGrp="1"/>
          </p:cNvSpPr>
          <p:nvPr>
            <p:ph type="sldNum" sz="quarter" idx="11"/>
          </p:nvPr>
        </p:nvSpPr>
        <p:spPr>
          <a:xfrm>
            <a:off x="3055157" y="676275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E3D86A-05DB-AF41-A064-A629D0DE4553}" type="slidenum">
              <a:rPr kumimoji="0" lang="en-US" altLang="en-US" sz="1600" b="0" i="0" u="none" strike="noStrike" kern="1200" cap="none" spc="0" normalizeH="0" baseline="0" noProof="0">
                <a:ln>
                  <a:noFill/>
                </a:ln>
                <a:solidFill>
                  <a:srgbClr val="000000"/>
                </a:solidFill>
                <a:effectLst/>
                <a:uLnTx/>
                <a:uFillTx/>
                <a:latin typeface="+mn-lt"/>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6" name="Rectangle 3"/>
          <p:cNvSpPr>
            <a:spLocks noChangeArrowheads="1"/>
          </p:cNvSpPr>
          <p:nvPr/>
        </p:nvSpPr>
        <p:spPr bwMode="auto">
          <a:xfrm>
            <a:off x="6026957" y="2651125"/>
            <a:ext cx="2133598"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one target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 per entry </a:t>
            </a:r>
          </a:p>
        </p:txBody>
      </p:sp>
      <p:sp>
        <p:nvSpPr>
          <p:cNvPr id="74757" name="Rectangle 4"/>
          <p:cNvSpPr>
            <a:spLocks noChangeArrowheads="1"/>
          </p:cNvSpPr>
          <p:nvPr/>
        </p:nvSpPr>
        <p:spPr bwMode="auto">
          <a:xfrm>
            <a:off x="235757" y="1584325"/>
            <a:ext cx="4419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8" name="Rectangle 5"/>
          <p:cNvSpPr>
            <a:spLocks noChangeArrowheads="1"/>
          </p:cNvSpPr>
          <p:nvPr/>
        </p:nvSpPr>
        <p:spPr bwMode="auto">
          <a:xfrm>
            <a:off x="4350557" y="1584325"/>
            <a:ext cx="3048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59" name="Line 6"/>
          <p:cNvSpPr>
            <a:spLocks noChangeShapeType="1"/>
          </p:cNvSpPr>
          <p:nvPr/>
        </p:nvSpPr>
        <p:spPr bwMode="auto">
          <a:xfrm>
            <a:off x="4502957" y="1584325"/>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0" name="Rectangle 7"/>
          <p:cNvSpPr>
            <a:spLocks noChangeArrowheads="1"/>
          </p:cNvSpPr>
          <p:nvPr/>
        </p:nvSpPr>
        <p:spPr bwMode="auto">
          <a:xfrm>
            <a:off x="2216957" y="1584325"/>
            <a:ext cx="21336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BTB index</a:t>
            </a:r>
          </a:p>
        </p:txBody>
      </p:sp>
      <p:sp>
        <p:nvSpPr>
          <p:cNvPr id="74761" name="AutoShape 8"/>
          <p:cNvSpPr>
            <a:spLocks/>
          </p:cNvSpPr>
          <p:nvPr/>
        </p:nvSpPr>
        <p:spPr bwMode="auto">
          <a:xfrm rot="5400000" flipV="1">
            <a:off x="1112057" y="1241425"/>
            <a:ext cx="228600" cy="1981200"/>
          </a:xfrm>
          <a:prstGeom prst="rightBrace">
            <a:avLst>
              <a:gd name="adj1" fmla="val 7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2" name="AutoShape 9"/>
          <p:cNvSpPr>
            <a:spLocks/>
          </p:cNvSpPr>
          <p:nvPr/>
        </p:nvSpPr>
        <p:spPr bwMode="auto">
          <a:xfrm rot="5400000" flipV="1">
            <a:off x="3169457" y="1165225"/>
            <a:ext cx="228600" cy="2133600"/>
          </a:xfrm>
          <a:prstGeom prst="rightBrace">
            <a:avLst>
              <a:gd name="adj1" fmla="val 777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3" name="Freeform 10"/>
          <p:cNvSpPr>
            <a:spLocks/>
          </p:cNvSpPr>
          <p:nvPr/>
        </p:nvSpPr>
        <p:spPr bwMode="auto">
          <a:xfrm>
            <a:off x="3283757" y="2346325"/>
            <a:ext cx="609600" cy="1143000"/>
          </a:xfrm>
          <a:custGeom>
            <a:avLst/>
            <a:gdLst>
              <a:gd name="T0" fmla="*/ 0 w 384"/>
              <a:gd name="T1" fmla="*/ 0 h 1440"/>
              <a:gd name="T2" fmla="*/ 0 w 384"/>
              <a:gd name="T3" fmla="*/ 2147483647 h 1440"/>
              <a:gd name="T4" fmla="*/ 2147483647 w 384"/>
              <a:gd name="T5" fmla="*/ 2147483647 h 1440"/>
              <a:gd name="T6" fmla="*/ 0 60000 65536"/>
              <a:gd name="T7" fmla="*/ 0 60000 65536"/>
              <a:gd name="T8" fmla="*/ 0 60000 65536"/>
              <a:gd name="T9" fmla="*/ 0 w 384"/>
              <a:gd name="T10" fmla="*/ 0 h 1440"/>
              <a:gd name="T11" fmla="*/ 384 w 384"/>
              <a:gd name="T12" fmla="*/ 1440 h 1440"/>
            </a:gdLst>
            <a:ahLst/>
            <a:cxnLst>
              <a:cxn ang="T6">
                <a:pos x="T0" y="T1"/>
              </a:cxn>
              <a:cxn ang="T7">
                <a:pos x="T2" y="T3"/>
              </a:cxn>
              <a:cxn ang="T8">
                <a:pos x="T4" y="T5"/>
              </a:cxn>
            </a:cxnLst>
            <a:rect l="T9" t="T10" r="T11" b="T12"/>
            <a:pathLst>
              <a:path w="384" h="1440">
                <a:moveTo>
                  <a:pt x="0" y="0"/>
                </a:moveTo>
                <a:lnTo>
                  <a:pt x="0" y="1440"/>
                </a:lnTo>
                <a:lnTo>
                  <a:pt x="384" y="144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4" name="Line 11"/>
          <p:cNvSpPr>
            <a:spLocks noChangeShapeType="1"/>
          </p:cNvSpPr>
          <p:nvPr/>
        </p:nvSpPr>
        <p:spPr bwMode="auto">
          <a:xfrm flipH="1">
            <a:off x="3131357" y="3032125"/>
            <a:ext cx="3048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5" name="Text Box 12"/>
          <p:cNvSpPr txBox="1">
            <a:spLocks noChangeArrowheads="1"/>
          </p:cNvSpPr>
          <p:nvPr/>
        </p:nvSpPr>
        <p:spPr bwMode="auto">
          <a:xfrm>
            <a:off x="2463020" y="2733675"/>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N-bit</a:t>
            </a:r>
          </a:p>
        </p:txBody>
      </p:sp>
      <p:sp>
        <p:nvSpPr>
          <p:cNvPr id="74766" name="Line 13"/>
          <p:cNvSpPr>
            <a:spLocks noChangeShapeType="1"/>
          </p:cNvSpPr>
          <p:nvPr/>
        </p:nvSpPr>
        <p:spPr bwMode="auto">
          <a:xfrm rot="5400000">
            <a:off x="6538132" y="4632325"/>
            <a:ext cx="762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67" name="Rectangle 14"/>
          <p:cNvSpPr>
            <a:spLocks noChangeArrowheads="1"/>
          </p:cNvSpPr>
          <p:nvPr/>
        </p:nvSpPr>
        <p:spPr bwMode="auto">
          <a:xfrm>
            <a:off x="3893357" y="2651125"/>
            <a:ext cx="1447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table</a:t>
            </a:r>
          </a:p>
        </p:txBody>
      </p:sp>
      <p:sp>
        <p:nvSpPr>
          <p:cNvPr id="74768" name="AutoShape 15"/>
          <p:cNvSpPr>
            <a:spLocks noChangeArrowheads="1"/>
          </p:cNvSpPr>
          <p:nvPr/>
        </p:nvSpPr>
        <p:spPr bwMode="auto">
          <a:xfrm>
            <a:off x="6538132" y="5013325"/>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30000" noProof="0">
                <a:ln>
                  <a:noFill/>
                </a:ln>
                <a:solidFill>
                  <a:srgbClr val="000000"/>
                </a:solidFill>
                <a:effectLst/>
                <a:uLnTx/>
                <a:uFillTx/>
                <a:latin typeface="+mn-lt"/>
                <a:ea typeface="ＭＳ Ｐゴシック" charset="-128"/>
                <a:cs typeface="+mn-cs"/>
              </a:rPr>
              <a:t>1         0</a:t>
            </a:r>
          </a:p>
        </p:txBody>
      </p:sp>
      <p:sp>
        <p:nvSpPr>
          <p:cNvPr id="74769" name="Freeform 16"/>
          <p:cNvSpPr>
            <a:spLocks/>
          </p:cNvSpPr>
          <p:nvPr/>
        </p:nvSpPr>
        <p:spPr bwMode="auto">
          <a:xfrm>
            <a:off x="7452532" y="4632325"/>
            <a:ext cx="762000" cy="381000"/>
          </a:xfrm>
          <a:custGeom>
            <a:avLst/>
            <a:gdLst>
              <a:gd name="T0" fmla="*/ 2147483647 w 768"/>
              <a:gd name="T1" fmla="*/ 0 h 240"/>
              <a:gd name="T2" fmla="*/ 0 w 768"/>
              <a:gd name="T3" fmla="*/ 0 h 240"/>
              <a:gd name="T4" fmla="*/ 0 w 768"/>
              <a:gd name="T5" fmla="*/ 2147483647 h 240"/>
              <a:gd name="T6" fmla="*/ 0 60000 65536"/>
              <a:gd name="T7" fmla="*/ 0 60000 65536"/>
              <a:gd name="T8" fmla="*/ 0 60000 65536"/>
              <a:gd name="T9" fmla="*/ 0 w 768"/>
              <a:gd name="T10" fmla="*/ 0 h 240"/>
              <a:gd name="T11" fmla="*/ 768 w 768"/>
              <a:gd name="T12" fmla="*/ 240 h 240"/>
            </a:gdLst>
            <a:ahLst/>
            <a:cxnLst>
              <a:cxn ang="T6">
                <a:pos x="T0" y="T1"/>
              </a:cxn>
              <a:cxn ang="T7">
                <a:pos x="T2" y="T3"/>
              </a:cxn>
              <a:cxn ang="T8">
                <a:pos x="T4" y="T5"/>
              </a:cxn>
            </a:cxnLst>
            <a:rect l="T9" t="T10" r="T11" b="T12"/>
            <a:pathLst>
              <a:path w="768" h="240">
                <a:moveTo>
                  <a:pt x="768" y="0"/>
                </a:moveTo>
                <a:lnTo>
                  <a:pt x="0" y="0"/>
                </a:lnTo>
                <a:lnTo>
                  <a:pt x="0" y="24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0" name="Text Box 17"/>
          <p:cNvSpPr txBox="1">
            <a:spLocks noChangeArrowheads="1"/>
          </p:cNvSpPr>
          <p:nvPr/>
        </p:nvSpPr>
        <p:spPr bwMode="auto">
          <a:xfrm>
            <a:off x="8035145" y="4410075"/>
            <a:ext cx="1032655"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PC+4</a:t>
            </a:r>
          </a:p>
        </p:txBody>
      </p:sp>
      <p:sp>
        <p:nvSpPr>
          <p:cNvPr id="74771" name="Line 18"/>
          <p:cNvSpPr>
            <a:spLocks noChangeShapeType="1"/>
          </p:cNvSpPr>
          <p:nvPr/>
        </p:nvSpPr>
        <p:spPr bwMode="auto">
          <a:xfrm>
            <a:off x="7212820" y="54705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2" name="Text Box 19"/>
          <p:cNvSpPr txBox="1">
            <a:spLocks noChangeArrowheads="1"/>
          </p:cNvSpPr>
          <p:nvPr/>
        </p:nvSpPr>
        <p:spPr bwMode="auto">
          <a:xfrm>
            <a:off x="6704820" y="5934075"/>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mn-lt"/>
                <a:ea typeface="ＭＳ Ｐゴシック" charset="-128"/>
                <a:cs typeface="+mn-cs"/>
              </a:rPr>
              <a:t>nextPC</a:t>
            </a:r>
          </a:p>
        </p:txBody>
      </p:sp>
      <p:sp>
        <p:nvSpPr>
          <p:cNvPr id="74773" name="Oval 20"/>
          <p:cNvSpPr>
            <a:spLocks noChangeArrowheads="1"/>
          </p:cNvSpPr>
          <p:nvPr/>
        </p:nvSpPr>
        <p:spPr bwMode="auto">
          <a:xfrm>
            <a:off x="4274357" y="4937125"/>
            <a:ext cx="609600" cy="609600"/>
          </a:xfrm>
          <a:prstGeom prst="ellipse">
            <a:avLst/>
          </a:prstGeom>
          <a:solidFill>
            <a:schemeClr val="bg1"/>
          </a:solidFill>
          <a:ln w="19050">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t>
            </a:r>
          </a:p>
        </p:txBody>
      </p:sp>
      <p:sp>
        <p:nvSpPr>
          <p:cNvPr id="74774" name="Freeform 21"/>
          <p:cNvSpPr>
            <a:spLocks/>
          </p:cNvSpPr>
          <p:nvPr/>
        </p:nvSpPr>
        <p:spPr bwMode="auto">
          <a:xfrm>
            <a:off x="1226357" y="2346325"/>
            <a:ext cx="3048000" cy="2895600"/>
          </a:xfrm>
          <a:custGeom>
            <a:avLst/>
            <a:gdLst>
              <a:gd name="T0" fmla="*/ 0 w 1920"/>
              <a:gd name="T1" fmla="*/ 0 h 2112"/>
              <a:gd name="T2" fmla="*/ 0 w 1920"/>
              <a:gd name="T3" fmla="*/ 2147483647 h 2112"/>
              <a:gd name="T4" fmla="*/ 2147483647 w 1920"/>
              <a:gd name="T5" fmla="*/ 2147483647 h 2112"/>
              <a:gd name="T6" fmla="*/ 0 60000 65536"/>
              <a:gd name="T7" fmla="*/ 0 60000 65536"/>
              <a:gd name="T8" fmla="*/ 0 60000 65536"/>
              <a:gd name="T9" fmla="*/ 0 w 1920"/>
              <a:gd name="T10" fmla="*/ 0 h 2112"/>
              <a:gd name="T11" fmla="*/ 1920 w 1920"/>
              <a:gd name="T12" fmla="*/ 2112 h 2112"/>
            </a:gdLst>
            <a:ahLst/>
            <a:cxnLst>
              <a:cxn ang="T6">
                <a:pos x="T0" y="T1"/>
              </a:cxn>
              <a:cxn ang="T7">
                <a:pos x="T2" y="T3"/>
              </a:cxn>
              <a:cxn ang="T8">
                <a:pos x="T4" y="T5"/>
              </a:cxn>
            </a:cxnLst>
            <a:rect l="T9" t="T10" r="T11" b="T12"/>
            <a:pathLst>
              <a:path w="1920" h="2112">
                <a:moveTo>
                  <a:pt x="0" y="0"/>
                </a:moveTo>
                <a:lnTo>
                  <a:pt x="0" y="2112"/>
                </a:lnTo>
                <a:lnTo>
                  <a:pt x="1920" y="2112"/>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5" name="Line 22"/>
          <p:cNvSpPr>
            <a:spLocks noChangeShapeType="1"/>
          </p:cNvSpPr>
          <p:nvPr/>
        </p:nvSpPr>
        <p:spPr bwMode="auto">
          <a:xfrm>
            <a:off x="4579157" y="4251325"/>
            <a:ext cx="0" cy="685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6" name="Line 23"/>
          <p:cNvSpPr>
            <a:spLocks noChangeShapeType="1"/>
          </p:cNvSpPr>
          <p:nvPr/>
        </p:nvSpPr>
        <p:spPr bwMode="auto">
          <a:xfrm>
            <a:off x="4883957" y="5241925"/>
            <a:ext cx="914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78" name="Rectangle 25"/>
          <p:cNvSpPr>
            <a:spLocks noChangeArrowheads="1"/>
          </p:cNvSpPr>
          <p:nvPr/>
        </p:nvSpPr>
        <p:spPr bwMode="auto">
          <a:xfrm>
            <a:off x="235757" y="1584325"/>
            <a:ext cx="1981200" cy="3810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tag</a:t>
            </a:r>
          </a:p>
        </p:txBody>
      </p:sp>
      <p:sp>
        <p:nvSpPr>
          <p:cNvPr id="74779" name="Rectangle 26"/>
          <p:cNvSpPr>
            <a:spLocks noChangeArrowheads="1"/>
          </p:cNvSpPr>
          <p:nvPr/>
        </p:nvSpPr>
        <p:spPr bwMode="auto">
          <a:xfrm>
            <a:off x="5341157" y="2651125"/>
            <a:ext cx="685800" cy="1600200"/>
          </a:xfrm>
          <a:prstGeom prst="rect">
            <a:avLst/>
          </a:prstGeom>
          <a:solidFill>
            <a:schemeClr val="bg1"/>
          </a:solidFill>
          <a:ln w="19050">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BHT: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o</a:t>
            </a: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per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i="0" u="none" strike="noStrike" kern="1200" cap="none" spc="0" normalizeH="0" baseline="0" noProof="0" dirty="0">
                <a:ln>
                  <a:noFill/>
                </a:ln>
                <a:solidFill>
                  <a:srgbClr val="00B0F0"/>
                </a:solidFill>
                <a:effectLst/>
                <a:uLnTx/>
                <a:uFillTx/>
                <a:latin typeface="+mn-lt"/>
                <a:ea typeface="ＭＳ Ｐゴシック" charset="-128"/>
                <a:cs typeface="+mn-cs"/>
              </a:rPr>
              <a:t>entry</a:t>
            </a:r>
          </a:p>
        </p:txBody>
      </p:sp>
      <p:sp>
        <p:nvSpPr>
          <p:cNvPr id="74780" name="Freeform 27"/>
          <p:cNvSpPr>
            <a:spLocks/>
          </p:cNvSpPr>
          <p:nvPr/>
        </p:nvSpPr>
        <p:spPr bwMode="auto">
          <a:xfrm>
            <a:off x="5798357" y="4967288"/>
            <a:ext cx="393700" cy="382587"/>
          </a:xfrm>
          <a:custGeom>
            <a:avLst/>
            <a:gdLst>
              <a:gd name="T0" fmla="*/ 2147483647 w 580"/>
              <a:gd name="T1" fmla="*/ 2147483647 h 481"/>
              <a:gd name="T2" fmla="*/ 2147483647 w 580"/>
              <a:gd name="T3" fmla="*/ 2147483647 h 481"/>
              <a:gd name="T4" fmla="*/ 2147483647 w 580"/>
              <a:gd name="T5" fmla="*/ 2147483647 h 481"/>
              <a:gd name="T6" fmla="*/ 2147483647 w 580"/>
              <a:gd name="T7" fmla="*/ 2147483647 h 481"/>
              <a:gd name="T8" fmla="*/ 0 w 580"/>
              <a:gd name="T9" fmla="*/ 2147483647 h 481"/>
              <a:gd name="T10" fmla="*/ 2147483647 w 580"/>
              <a:gd name="T11" fmla="*/ 2147483647 h 481"/>
              <a:gd name="T12" fmla="*/ 2147483647 w 580"/>
              <a:gd name="T13" fmla="*/ 2147483647 h 481"/>
              <a:gd name="T14" fmla="*/ 2147483647 w 580"/>
              <a:gd name="T15" fmla="*/ 2147483647 h 481"/>
              <a:gd name="T16" fmla="*/ 2147483647 w 580"/>
              <a:gd name="T17" fmla="*/ 2147483647 h 481"/>
              <a:gd name="T18" fmla="*/ 0 w 580"/>
              <a:gd name="T19" fmla="*/ 2147483647 h 481"/>
              <a:gd name="T20" fmla="*/ 2147483647 w 580"/>
              <a:gd name="T21" fmla="*/ 2147483647 h 481"/>
              <a:gd name="T22" fmla="*/ 2147483647 w 580"/>
              <a:gd name="T23" fmla="*/ 0 h 481"/>
              <a:gd name="T24" fmla="*/ 2147483647 w 580"/>
              <a:gd name="T25" fmla="*/ 2147483647 h 481"/>
              <a:gd name="T26" fmla="*/ 2147483647 w 580"/>
              <a:gd name="T27" fmla="*/ 2147483647 h 481"/>
              <a:gd name="T28" fmla="*/ 2147483647 w 580"/>
              <a:gd name="T29" fmla="*/ 2147483647 h 481"/>
              <a:gd name="T30" fmla="*/ 2147483647 w 580"/>
              <a:gd name="T31" fmla="*/ 2147483647 h 481"/>
              <a:gd name="T32" fmla="*/ 2147483647 w 580"/>
              <a:gd name="T33" fmla="*/ 2147483647 h 481"/>
              <a:gd name="T34" fmla="*/ 2147483647 w 580"/>
              <a:gd name="T35" fmla="*/ 2147483647 h 481"/>
              <a:gd name="T36" fmla="*/ 2147483647 w 580"/>
              <a:gd name="T37" fmla="*/ 2147483647 h 481"/>
              <a:gd name="T38" fmla="*/ 2147483647 w 580"/>
              <a:gd name="T39" fmla="*/ 2147483647 h 481"/>
              <a:gd name="T40" fmla="*/ 2147483647 w 580"/>
              <a:gd name="T41" fmla="*/ 2147483647 h 481"/>
              <a:gd name="T42" fmla="*/ 2147483647 w 580"/>
              <a:gd name="T43" fmla="*/ 2147483647 h 481"/>
              <a:gd name="T44" fmla="*/ 2147483647 w 580"/>
              <a:gd name="T45" fmla="*/ 2147483647 h 481"/>
              <a:gd name="T46" fmla="*/ 2147483647 w 580"/>
              <a:gd name="T47" fmla="*/ 2147483647 h 481"/>
              <a:gd name="T48" fmla="*/ 2147483647 w 580"/>
              <a:gd name="T49" fmla="*/ 2147483647 h 481"/>
              <a:gd name="T50" fmla="*/ 2147483647 w 580"/>
              <a:gd name="T51" fmla="*/ 2147483647 h 481"/>
              <a:gd name="T52" fmla="*/ 2147483647 w 580"/>
              <a:gd name="T53" fmla="*/ 2147483647 h 4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0"/>
              <a:gd name="T82" fmla="*/ 0 h 481"/>
              <a:gd name="T83" fmla="*/ 580 w 580"/>
              <a:gd name="T84" fmla="*/ 481 h 4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0" h="481">
                <a:moveTo>
                  <a:pt x="2" y="481"/>
                </a:moveTo>
                <a:lnTo>
                  <a:pt x="3" y="431"/>
                </a:lnTo>
                <a:lnTo>
                  <a:pt x="1" y="383"/>
                </a:lnTo>
                <a:lnTo>
                  <a:pt x="1" y="335"/>
                </a:lnTo>
                <a:lnTo>
                  <a:pt x="0" y="287"/>
                </a:lnTo>
                <a:lnTo>
                  <a:pt x="1" y="239"/>
                </a:lnTo>
                <a:lnTo>
                  <a:pt x="1" y="191"/>
                </a:lnTo>
                <a:lnTo>
                  <a:pt x="1" y="144"/>
                </a:lnTo>
                <a:lnTo>
                  <a:pt x="1" y="95"/>
                </a:lnTo>
                <a:lnTo>
                  <a:pt x="0" y="47"/>
                </a:lnTo>
                <a:lnTo>
                  <a:pt x="2" y="1"/>
                </a:lnTo>
                <a:lnTo>
                  <a:pt x="296" y="0"/>
                </a:lnTo>
                <a:lnTo>
                  <a:pt x="340" y="4"/>
                </a:lnTo>
                <a:lnTo>
                  <a:pt x="383" y="13"/>
                </a:lnTo>
                <a:lnTo>
                  <a:pt x="431" y="30"/>
                </a:lnTo>
                <a:cubicBezTo>
                  <a:pt x="448" y="38"/>
                  <a:pt x="470" y="53"/>
                  <a:pt x="484" y="63"/>
                </a:cubicBezTo>
                <a:lnTo>
                  <a:pt x="514" y="88"/>
                </a:lnTo>
                <a:cubicBezTo>
                  <a:pt x="525" y="100"/>
                  <a:pt x="540" y="117"/>
                  <a:pt x="550" y="135"/>
                </a:cubicBezTo>
                <a:cubicBezTo>
                  <a:pt x="560" y="153"/>
                  <a:pt x="569" y="178"/>
                  <a:pt x="574" y="195"/>
                </a:cubicBezTo>
                <a:lnTo>
                  <a:pt x="580" y="238"/>
                </a:lnTo>
                <a:lnTo>
                  <a:pt x="574" y="288"/>
                </a:lnTo>
                <a:cubicBezTo>
                  <a:pt x="570" y="305"/>
                  <a:pt x="564" y="322"/>
                  <a:pt x="556" y="339"/>
                </a:cubicBezTo>
                <a:cubicBezTo>
                  <a:pt x="548" y="356"/>
                  <a:pt x="540" y="371"/>
                  <a:pt x="523" y="388"/>
                </a:cubicBezTo>
                <a:cubicBezTo>
                  <a:pt x="506" y="405"/>
                  <a:pt x="473" y="428"/>
                  <a:pt x="452" y="442"/>
                </a:cubicBezTo>
                <a:cubicBezTo>
                  <a:pt x="431" y="456"/>
                  <a:pt x="416" y="464"/>
                  <a:pt x="394" y="471"/>
                </a:cubicBezTo>
                <a:cubicBezTo>
                  <a:pt x="372" y="478"/>
                  <a:pt x="385" y="479"/>
                  <a:pt x="320" y="481"/>
                </a:cubicBezTo>
                <a:lnTo>
                  <a:pt x="2" y="48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1" name="Freeform 28"/>
          <p:cNvSpPr>
            <a:spLocks/>
          </p:cNvSpPr>
          <p:nvPr/>
        </p:nvSpPr>
        <p:spPr bwMode="auto">
          <a:xfrm>
            <a:off x="5569757" y="4251325"/>
            <a:ext cx="228600" cy="838200"/>
          </a:xfrm>
          <a:custGeom>
            <a:avLst/>
            <a:gdLst>
              <a:gd name="T0" fmla="*/ 0 w 96"/>
              <a:gd name="T1" fmla="*/ 0 h 528"/>
              <a:gd name="T2" fmla="*/ 0 w 96"/>
              <a:gd name="T3" fmla="*/ 2147483647 h 528"/>
              <a:gd name="T4" fmla="*/ 2147483647 w 96"/>
              <a:gd name="T5" fmla="*/ 2147483647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528"/>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2" name="Line 29"/>
          <p:cNvSpPr>
            <a:spLocks noChangeShapeType="1"/>
          </p:cNvSpPr>
          <p:nvPr/>
        </p:nvSpPr>
        <p:spPr bwMode="auto">
          <a:xfrm>
            <a:off x="6179357" y="5165725"/>
            <a:ext cx="457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783" name="Text Box 30"/>
          <p:cNvSpPr txBox="1">
            <a:spLocks noChangeArrowheads="1"/>
          </p:cNvSpPr>
          <p:nvPr/>
        </p:nvSpPr>
        <p:spPr bwMode="auto">
          <a:xfrm>
            <a:off x="5526895" y="4344988"/>
            <a:ext cx="1042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i="0" u="none" strike="noStrike" kern="1200" cap="none" spc="0" normalizeH="0" baseline="0" noProof="0" dirty="0">
                <a:ln>
                  <a:noFill/>
                </a:ln>
                <a:solidFill>
                  <a:srgbClr val="00B0F0"/>
                </a:solidFill>
                <a:effectLst/>
                <a:uLnTx/>
                <a:uFillTx/>
                <a:latin typeface="+mn-lt"/>
                <a:ea typeface="ＭＳ Ｐゴシック" charset="-128"/>
                <a:cs typeface="+mn-cs"/>
              </a:rPr>
              <a:t>taken?</a:t>
            </a:r>
          </a:p>
        </p:txBody>
      </p:sp>
      <p:sp>
        <p:nvSpPr>
          <p:cNvPr id="33" name="Text Box 17">
            <a:extLst>
              <a:ext uri="{FF2B5EF4-FFF2-40B4-BE49-F238E27FC236}">
                <a16:creationId xmlns:a16="http://schemas.microsoft.com/office/drawing/2014/main" id="{86383C71-29D0-3A4F-B8BD-81F69C0EE201}"/>
              </a:ext>
            </a:extLst>
          </p:cNvPr>
          <p:cNvSpPr txBox="1">
            <a:spLocks noChangeArrowheads="1"/>
          </p:cNvSpPr>
          <p:nvPr/>
        </p:nvSpPr>
        <p:spPr bwMode="auto">
          <a:xfrm>
            <a:off x="4709333" y="1543843"/>
            <a:ext cx="2830647" cy="461665"/>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mn-lt"/>
                <a:ea typeface="ＭＳ Ｐゴシック" charset="-128"/>
                <a:cs typeface="+mn-cs"/>
              </a:rPr>
              <a:t>Program Counter</a:t>
            </a:r>
          </a:p>
        </p:txBody>
      </p:sp>
      <p:sp>
        <p:nvSpPr>
          <p:cNvPr id="34" name="TextBox 21">
            <a:extLst>
              <a:ext uri="{FF2B5EF4-FFF2-40B4-BE49-F238E27FC236}">
                <a16:creationId xmlns:a16="http://schemas.microsoft.com/office/drawing/2014/main" id="{A3BCE6ED-F2CE-324A-87AB-C02743C5AA7D}"/>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
        <p:nvSpPr>
          <p:cNvPr id="35" name="Text Box 6">
            <a:extLst>
              <a:ext uri="{FF2B5EF4-FFF2-40B4-BE49-F238E27FC236}">
                <a16:creationId xmlns:a16="http://schemas.microsoft.com/office/drawing/2014/main" id="{F87900D0-4326-F441-8D3F-D215DAA4ED0E}"/>
              </a:ext>
            </a:extLst>
          </p:cNvPr>
          <p:cNvSpPr txBox="1">
            <a:spLocks noChangeArrowheads="1"/>
          </p:cNvSpPr>
          <p:nvPr/>
        </p:nvSpPr>
        <p:spPr bwMode="auto">
          <a:xfrm>
            <a:off x="3200400" y="1912203"/>
            <a:ext cx="6144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EE008B"/>
                </a:solidFill>
                <a:latin typeface="+mn-lt"/>
              </a:rPr>
              <a:t>u</a:t>
            </a:r>
            <a:r>
              <a:rPr kumimoji="0" lang="en-US" altLang="en-US" b="0" i="0" u="none" strike="noStrike" kern="1200" cap="none" spc="0" normalizeH="0" baseline="0" noProof="0" dirty="0">
                <a:ln>
                  <a:noFill/>
                </a:ln>
                <a:solidFill>
                  <a:srgbClr val="EE008B"/>
                </a:solidFill>
                <a:effectLst/>
                <a:uLnTx/>
                <a:uFillTx/>
                <a:latin typeface="+mn-lt"/>
                <a:ea typeface="ＭＳ Ｐゴシック" charset="-128"/>
                <a:cs typeface="+mn-cs"/>
              </a:rPr>
              <a:t>pate 1-bit BHT with correct outcome after each execution of a branch</a:t>
            </a:r>
          </a:p>
        </p:txBody>
      </p:sp>
      <p:sp>
        <p:nvSpPr>
          <p:cNvPr id="2" name="Text Box 8">
            <a:extLst>
              <a:ext uri="{FF2B5EF4-FFF2-40B4-BE49-F238E27FC236}">
                <a16:creationId xmlns:a16="http://schemas.microsoft.com/office/drawing/2014/main" id="{00FC8FBB-B260-7BA4-2D47-4E4E491B3921}"/>
              </a:ext>
            </a:extLst>
          </p:cNvPr>
          <p:cNvSpPr txBox="1">
            <a:spLocks noChangeArrowheads="1"/>
          </p:cNvSpPr>
          <p:nvPr/>
        </p:nvSpPr>
        <p:spPr bwMode="auto">
          <a:xfrm>
            <a:off x="2209800" y="12308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BTB: Branch Target Buffer (Cache of Target Addresses)</a:t>
            </a:r>
          </a:p>
        </p:txBody>
      </p:sp>
    </p:spTree>
    <p:extLst>
      <p:ext uri="{BB962C8B-B14F-4D97-AF65-F5344CB8AC3E}">
        <p14:creationId xmlns:p14="http://schemas.microsoft.com/office/powerpoint/2010/main" val="14107050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EA56030A-6FF9-974B-ADD6-766C5A928DA1}"/>
              </a:ext>
            </a:extLst>
          </p:cNvPr>
          <p:cNvSpPr>
            <a:spLocks noGrp="1" noChangeArrowheads="1"/>
          </p:cNvSpPr>
          <p:nvPr>
            <p:ph type="title"/>
          </p:nvPr>
        </p:nvSpPr>
        <p:spPr/>
        <p:txBody>
          <a:bodyPr/>
          <a:lstStyle/>
          <a:p>
            <a:r>
              <a:rPr lang="en-CN" altLang="en-CN"/>
              <a:t>Register Result Status</a:t>
            </a:r>
          </a:p>
        </p:txBody>
      </p:sp>
      <p:sp>
        <p:nvSpPr>
          <p:cNvPr id="160770" name="Content Placeholder 2">
            <a:extLst>
              <a:ext uri="{FF2B5EF4-FFF2-40B4-BE49-F238E27FC236}">
                <a16:creationId xmlns:a16="http://schemas.microsoft.com/office/drawing/2014/main" id="{1B4C0FE7-0B97-D147-A6C7-F29CE38EB054}"/>
              </a:ext>
            </a:extLst>
          </p:cNvPr>
          <p:cNvSpPr>
            <a:spLocks noGrp="1" noChangeArrowheads="1"/>
          </p:cNvSpPr>
          <p:nvPr>
            <p:ph idx="1"/>
          </p:nvPr>
        </p:nvSpPr>
        <p:spPr/>
        <p:txBody>
          <a:bodyPr/>
          <a:lstStyle/>
          <a:p>
            <a:r>
              <a:rPr lang="en-US" altLang="en-CN"/>
              <a:t>I</a:t>
            </a:r>
            <a:r>
              <a:rPr lang="en-CN" altLang="en-CN"/>
              <a:t>ndicate which functional unit will write each register, if an active instruction has the register as its destination</a:t>
            </a:r>
          </a:p>
          <a:p>
            <a:r>
              <a:rPr lang="en-US" altLang="en-CN"/>
              <a:t>S</a:t>
            </a:r>
            <a:r>
              <a:rPr lang="en-CN" altLang="en-CN"/>
              <a:t>et to blank whenever no pending instructions will wirte that register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p>
        </p:txBody>
      </p:sp>
      <p:sp>
        <p:nvSpPr>
          <p:cNvPr id="10" name="Rectangle 4">
            <a:extLst>
              <a:ext uri="{FF2B5EF4-FFF2-40B4-BE49-F238E27FC236}">
                <a16:creationId xmlns:a16="http://schemas.microsoft.com/office/drawing/2014/main" id="{A781B836-D644-DA4D-AA32-A3FC4A25AE05}"/>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cxnSp>
        <p:nvCxnSpPr>
          <p:cNvPr id="8" name="直接连接符 7">
            <a:extLst>
              <a:ext uri="{FF2B5EF4-FFF2-40B4-BE49-F238E27FC236}">
                <a16:creationId xmlns:a16="http://schemas.microsoft.com/office/drawing/2014/main" id="{D197BE6E-90BE-8142-A480-F035BAAF7DA0}"/>
              </a:ext>
            </a:extLst>
          </p:cNvPr>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a:extLst>
              <a:ext uri="{FF2B5EF4-FFF2-40B4-BE49-F238E27FC236}">
                <a16:creationId xmlns:a16="http://schemas.microsoft.com/office/drawing/2014/main" id="{2EF05022-985F-7E40-8A72-F94CD3E239D8}"/>
              </a:ext>
            </a:extLst>
          </p:cNvPr>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F011DC3F-C6B1-C14D-97A0-E106ADD9647F}"/>
              </a:ext>
            </a:extLst>
          </p:cNvPr>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sp>
        <p:nvSpPr>
          <p:cNvPr id="11" name="Rectangle 4">
            <a:extLst>
              <a:ext uri="{FF2B5EF4-FFF2-40B4-BE49-F238E27FC236}">
                <a16:creationId xmlns:a16="http://schemas.microsoft.com/office/drawing/2014/main" id="{FC24A1EC-43C9-0649-8797-7C6D2752D86A}"/>
              </a:ext>
            </a:extLst>
          </p:cNvPr>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p>
        </p:txBody>
      </p:sp>
      <p:cxnSp>
        <p:nvCxnSpPr>
          <p:cNvPr id="12" name="直接连接符 7">
            <a:extLst>
              <a:ext uri="{FF2B5EF4-FFF2-40B4-BE49-F238E27FC236}">
                <a16:creationId xmlns:a16="http://schemas.microsoft.com/office/drawing/2014/main" id="{BABA00DB-BB3C-FB44-AD88-A53684CE539E}"/>
              </a:ext>
            </a:extLst>
          </p:cNvPr>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a:extLst>
              <a:ext uri="{FF2B5EF4-FFF2-40B4-BE49-F238E27FC236}">
                <a16:creationId xmlns:a16="http://schemas.microsoft.com/office/drawing/2014/main" id="{439F9FAF-1C82-144B-8833-6140C30F131E}"/>
              </a:ext>
            </a:extLst>
          </p:cNvPr>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a:extLst>
              <a:ext uri="{FF2B5EF4-FFF2-40B4-BE49-F238E27FC236}">
                <a16:creationId xmlns:a16="http://schemas.microsoft.com/office/drawing/2014/main" id="{CD2F5EBE-25E1-7246-8685-B8649C6C40B5}"/>
              </a:ext>
            </a:extLst>
          </p:cNvPr>
          <p:cNvCxnSpPr/>
          <p:nvPr/>
        </p:nvCxnSpPr>
        <p:spPr>
          <a:xfrm>
            <a:off x="1143000" y="4172400"/>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6F56A91C-1895-484B-8A00-6DA2420258D4}"/>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extLst>
      <p:ext uri="{BB962C8B-B14F-4D97-AF65-F5344CB8AC3E}">
        <p14:creationId xmlns:p14="http://schemas.microsoft.com/office/powerpoint/2010/main" val="30900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a:extLst>
              <a:ext uri="{FF2B5EF4-FFF2-40B4-BE49-F238E27FC236}">
                <a16:creationId xmlns:a16="http://schemas.microsoft.com/office/drawing/2014/main" id="{86681B8B-4F36-2846-8ABF-AE27F3381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25FA7D8B-13EE-7A4B-9C50-7642C717C455}"/>
              </a:ext>
            </a:extLst>
          </p:cNvPr>
          <p:cNvSpPr>
            <a:spLocks noGrp="1" noChangeArrowheads="1"/>
          </p:cNvSpPr>
          <p:nvPr>
            <p:ph type="title"/>
          </p:nvPr>
        </p:nvSpPr>
        <p:spPr/>
        <p:txBody>
          <a:bodyPr/>
          <a:lstStyle/>
          <a:p>
            <a:r>
              <a:rPr lang="en-CN" altLang="en-CN" dirty="0"/>
              <a:t>Scoreboard Example</a:t>
            </a:r>
          </a:p>
        </p:txBody>
      </p:sp>
      <p:sp>
        <p:nvSpPr>
          <p:cNvPr id="162819" name="Content Placeholder 2">
            <a:extLst>
              <a:ext uri="{FF2B5EF4-FFF2-40B4-BE49-F238E27FC236}">
                <a16:creationId xmlns:a16="http://schemas.microsoft.com/office/drawing/2014/main" id="{C1B233A8-EB2E-D946-B3FA-3DF3E84CF6E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2820" name="Picture 3">
            <a:extLst>
              <a:ext uri="{FF2B5EF4-FFF2-40B4-BE49-F238E27FC236}">
                <a16:creationId xmlns:a16="http://schemas.microsoft.com/office/drawing/2014/main" id="{149D6A6E-8C55-3A47-B808-31942F92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a:extLst>
              <a:ext uri="{FF2B5EF4-FFF2-40B4-BE49-F238E27FC236}">
                <a16:creationId xmlns:a16="http://schemas.microsoft.com/office/drawing/2014/main" id="{DA4C9A22-17BE-0D40-B4BD-9602AA9A2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a:extLst>
              <a:ext uri="{FF2B5EF4-FFF2-40B4-BE49-F238E27FC236}">
                <a16:creationId xmlns:a16="http://schemas.microsoft.com/office/drawing/2014/main" id="{CA822DB4-BB1C-9044-8504-0DAC647578E5}"/>
              </a:ext>
            </a:extLst>
          </p:cNvPr>
          <p:cNvSpPr>
            <a:spLocks noGrp="1" noChangeArrowheads="1"/>
          </p:cNvSpPr>
          <p:nvPr>
            <p:ph type="title"/>
          </p:nvPr>
        </p:nvSpPr>
        <p:spPr/>
        <p:txBody>
          <a:bodyPr/>
          <a:lstStyle/>
          <a:p>
            <a:r>
              <a:rPr lang="en-CN" altLang="en-CN"/>
              <a:t>Scoreboard Example</a:t>
            </a:r>
          </a:p>
        </p:txBody>
      </p:sp>
      <p:sp>
        <p:nvSpPr>
          <p:cNvPr id="163843" name="Content Placeholder 2">
            <a:extLst>
              <a:ext uri="{FF2B5EF4-FFF2-40B4-BE49-F238E27FC236}">
                <a16:creationId xmlns:a16="http://schemas.microsoft.com/office/drawing/2014/main" id="{722F94E0-8F23-7B45-9691-E354804C8419}"/>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3844" name="Picture 3">
            <a:extLst>
              <a:ext uri="{FF2B5EF4-FFF2-40B4-BE49-F238E27FC236}">
                <a16:creationId xmlns:a16="http://schemas.microsoft.com/office/drawing/2014/main" id="{057C8606-F7A3-3A48-BE72-F1324DEAE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0AE3B96-C81A-D24C-AAE0-5D8529222AD4}"/>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a:extLst>
              <a:ext uri="{FF2B5EF4-FFF2-40B4-BE49-F238E27FC236}">
                <a16:creationId xmlns:a16="http://schemas.microsoft.com/office/drawing/2014/main" id="{5088AF9C-B445-3B42-9BEE-C8BED4222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a:extLst>
              <a:ext uri="{FF2B5EF4-FFF2-40B4-BE49-F238E27FC236}">
                <a16:creationId xmlns:a16="http://schemas.microsoft.com/office/drawing/2014/main" id="{93EA995D-7ABB-F045-9094-56DE9B83CF75}"/>
              </a:ext>
            </a:extLst>
          </p:cNvPr>
          <p:cNvSpPr>
            <a:spLocks noGrp="1" noChangeArrowheads="1"/>
          </p:cNvSpPr>
          <p:nvPr>
            <p:ph type="title"/>
          </p:nvPr>
        </p:nvSpPr>
        <p:spPr/>
        <p:txBody>
          <a:bodyPr/>
          <a:lstStyle/>
          <a:p>
            <a:r>
              <a:rPr lang="en-CN" altLang="en-CN"/>
              <a:t>Scoreboard Example</a:t>
            </a:r>
          </a:p>
        </p:txBody>
      </p:sp>
      <p:sp>
        <p:nvSpPr>
          <p:cNvPr id="164867" name="Content Placeholder 2">
            <a:extLst>
              <a:ext uri="{FF2B5EF4-FFF2-40B4-BE49-F238E27FC236}">
                <a16:creationId xmlns:a16="http://schemas.microsoft.com/office/drawing/2014/main" id="{204A2889-08E9-4F4A-A4BF-A59F388DE4C1}"/>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4868" name="Picture 3">
            <a:extLst>
              <a:ext uri="{FF2B5EF4-FFF2-40B4-BE49-F238E27FC236}">
                <a16:creationId xmlns:a16="http://schemas.microsoft.com/office/drawing/2014/main" id="{275DE797-793D-8646-B867-E360AD3C5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F04941B-8AFA-7743-9E71-9CCB9B841D9F}"/>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a:extLst>
              <a:ext uri="{FF2B5EF4-FFF2-40B4-BE49-F238E27FC236}">
                <a16:creationId xmlns:a16="http://schemas.microsoft.com/office/drawing/2014/main" id="{C9C7674B-34C0-A74D-97F7-9221EDC8F9B1}"/>
              </a:ext>
            </a:extLst>
          </p:cNvPr>
          <p:cNvSpPr>
            <a:spLocks noChangeShapeType="1"/>
          </p:cNvSpPr>
          <p:nvPr/>
        </p:nvSpPr>
        <p:spPr bwMode="auto">
          <a:xfrm>
            <a:off x="0" y="31496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a:extLst>
              <a:ext uri="{FF2B5EF4-FFF2-40B4-BE49-F238E27FC236}">
                <a16:creationId xmlns:a16="http://schemas.microsoft.com/office/drawing/2014/main" id="{B1C5E419-1A83-8D4D-B0ED-D86CD4D15038}"/>
              </a:ext>
            </a:extLst>
          </p:cNvPr>
          <p:cNvSpPr>
            <a:spLocks noChangeShapeType="1"/>
          </p:cNvSpPr>
          <p:nvPr/>
        </p:nvSpPr>
        <p:spPr bwMode="auto">
          <a:xfrm>
            <a:off x="0" y="5715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a:extLst>
              <a:ext uri="{FF2B5EF4-FFF2-40B4-BE49-F238E27FC236}">
                <a16:creationId xmlns:a16="http://schemas.microsoft.com/office/drawing/2014/main" id="{BE5BF875-77E3-8E49-9D2E-1CEEF327B5C9}"/>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4873" name="Rectangle 4">
            <a:extLst>
              <a:ext uri="{FF2B5EF4-FFF2-40B4-BE49-F238E27FC236}">
                <a16:creationId xmlns:a16="http://schemas.microsoft.com/office/drawing/2014/main" id="{1E76C975-947B-C449-986E-615232D34B4E}"/>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4874" name="Rectangle 4">
            <a:extLst>
              <a:ext uri="{FF2B5EF4-FFF2-40B4-BE49-F238E27FC236}">
                <a16:creationId xmlns:a16="http://schemas.microsoft.com/office/drawing/2014/main" id="{514094CA-0215-764A-95CB-D71E870FE57F}"/>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4875" name="Rectangle 4">
            <a:extLst>
              <a:ext uri="{FF2B5EF4-FFF2-40B4-BE49-F238E27FC236}">
                <a16:creationId xmlns:a16="http://schemas.microsoft.com/office/drawing/2014/main" id="{AA812AEF-9CB2-ED43-A17B-72EC49FC6843}"/>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4876" name="Rectangle 4">
            <a:extLst>
              <a:ext uri="{FF2B5EF4-FFF2-40B4-BE49-F238E27FC236}">
                <a16:creationId xmlns:a16="http://schemas.microsoft.com/office/drawing/2014/main" id="{4F09BF8C-6431-DB48-9043-BE608022A906}"/>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a:extLst>
              <a:ext uri="{FF2B5EF4-FFF2-40B4-BE49-F238E27FC236}">
                <a16:creationId xmlns:a16="http://schemas.microsoft.com/office/drawing/2014/main" id="{16C4D34D-2358-A244-A968-80A972ADC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a:extLst>
              <a:ext uri="{FF2B5EF4-FFF2-40B4-BE49-F238E27FC236}">
                <a16:creationId xmlns:a16="http://schemas.microsoft.com/office/drawing/2014/main" id="{7EADA785-988B-C448-8F9E-AF3B588EDE52}"/>
              </a:ext>
            </a:extLst>
          </p:cNvPr>
          <p:cNvSpPr>
            <a:spLocks noGrp="1" noChangeArrowheads="1"/>
          </p:cNvSpPr>
          <p:nvPr>
            <p:ph type="title"/>
          </p:nvPr>
        </p:nvSpPr>
        <p:spPr/>
        <p:txBody>
          <a:bodyPr/>
          <a:lstStyle/>
          <a:p>
            <a:r>
              <a:rPr lang="en-CN" altLang="en-CN"/>
              <a:t>Scoreboard Example</a:t>
            </a:r>
          </a:p>
        </p:txBody>
      </p:sp>
      <p:sp>
        <p:nvSpPr>
          <p:cNvPr id="165891" name="Content Placeholder 2">
            <a:extLst>
              <a:ext uri="{FF2B5EF4-FFF2-40B4-BE49-F238E27FC236}">
                <a16:creationId xmlns:a16="http://schemas.microsoft.com/office/drawing/2014/main" id="{B52DE3DD-D92D-0C4B-B00F-FDC81F4A7B4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5892" name="Picture 3">
            <a:extLst>
              <a:ext uri="{FF2B5EF4-FFF2-40B4-BE49-F238E27FC236}">
                <a16:creationId xmlns:a16="http://schemas.microsoft.com/office/drawing/2014/main" id="{7D5EEDAF-A54E-C040-A2C2-5B57B6AFB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D6C8AA0-4AA7-164F-93B9-5E0307255AC0}"/>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a:extLst>
              <a:ext uri="{FF2B5EF4-FFF2-40B4-BE49-F238E27FC236}">
                <a16:creationId xmlns:a16="http://schemas.microsoft.com/office/drawing/2014/main" id="{3EB3665C-DA85-1044-87DE-C72A51265126}"/>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a:extLst>
              <a:ext uri="{FF2B5EF4-FFF2-40B4-BE49-F238E27FC236}">
                <a16:creationId xmlns:a16="http://schemas.microsoft.com/office/drawing/2014/main" id="{5EB199DC-E6F0-CE4E-B387-F015A624E1C4}"/>
              </a:ext>
            </a:extLst>
          </p:cNvPr>
          <p:cNvSpPr>
            <a:spLocks noChangeShapeType="1"/>
          </p:cNvSpPr>
          <p:nvPr/>
        </p:nvSpPr>
        <p:spPr bwMode="auto">
          <a:xfrm>
            <a:off x="0" y="60198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a:extLst>
              <a:ext uri="{FF2B5EF4-FFF2-40B4-BE49-F238E27FC236}">
                <a16:creationId xmlns:a16="http://schemas.microsoft.com/office/drawing/2014/main" id="{EE0D2F90-08A7-9542-B4EE-7D2C841F053D}"/>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5897" name="Rectangle 4">
            <a:extLst>
              <a:ext uri="{FF2B5EF4-FFF2-40B4-BE49-F238E27FC236}">
                <a16:creationId xmlns:a16="http://schemas.microsoft.com/office/drawing/2014/main" id="{E2833ADE-FE08-5642-80EA-F40981AD2131}"/>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5898" name="Rectangle 4">
            <a:extLst>
              <a:ext uri="{FF2B5EF4-FFF2-40B4-BE49-F238E27FC236}">
                <a16:creationId xmlns:a16="http://schemas.microsoft.com/office/drawing/2014/main" id="{79AFA070-376B-CF48-ADB6-D9E93D5342E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5899" name="Rectangle 4">
            <a:extLst>
              <a:ext uri="{FF2B5EF4-FFF2-40B4-BE49-F238E27FC236}">
                <a16:creationId xmlns:a16="http://schemas.microsoft.com/office/drawing/2014/main" id="{A87F498D-6C34-A74A-9ECF-A9E446E7853B}"/>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5900" name="Rectangle 4">
            <a:extLst>
              <a:ext uri="{FF2B5EF4-FFF2-40B4-BE49-F238E27FC236}">
                <a16:creationId xmlns:a16="http://schemas.microsoft.com/office/drawing/2014/main" id="{6B211D03-0D1F-9F4D-BB3C-2E8AC093D8B2}"/>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5901" name="Rectangle 4">
            <a:extLst>
              <a:ext uri="{FF2B5EF4-FFF2-40B4-BE49-F238E27FC236}">
                <a16:creationId xmlns:a16="http://schemas.microsoft.com/office/drawing/2014/main" id="{D1CDF742-2C8D-0F47-B18F-98D424F58592}"/>
              </a:ext>
            </a:extLst>
          </p:cNvPr>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a:extLst>
              <a:ext uri="{FF2B5EF4-FFF2-40B4-BE49-F238E27FC236}">
                <a16:creationId xmlns:a16="http://schemas.microsoft.com/office/drawing/2014/main" id="{789FD84A-ECFB-6C4F-8CE3-91C7D00A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a:extLst>
              <a:ext uri="{FF2B5EF4-FFF2-40B4-BE49-F238E27FC236}">
                <a16:creationId xmlns:a16="http://schemas.microsoft.com/office/drawing/2014/main" id="{CECFA7CF-7ECA-B642-B70D-601FDF8BFC30}"/>
              </a:ext>
            </a:extLst>
          </p:cNvPr>
          <p:cNvSpPr>
            <a:spLocks noGrp="1" noChangeArrowheads="1"/>
          </p:cNvSpPr>
          <p:nvPr>
            <p:ph type="title"/>
          </p:nvPr>
        </p:nvSpPr>
        <p:spPr/>
        <p:txBody>
          <a:bodyPr/>
          <a:lstStyle/>
          <a:p>
            <a:r>
              <a:rPr lang="en-CN" altLang="en-CN"/>
              <a:t>Scoreboard Example</a:t>
            </a:r>
          </a:p>
        </p:txBody>
      </p:sp>
      <p:sp>
        <p:nvSpPr>
          <p:cNvPr id="166915" name="Content Placeholder 2">
            <a:extLst>
              <a:ext uri="{FF2B5EF4-FFF2-40B4-BE49-F238E27FC236}">
                <a16:creationId xmlns:a16="http://schemas.microsoft.com/office/drawing/2014/main" id="{181CCC95-25DC-C140-86F4-A800AA40668F}"/>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6916" name="Picture 3">
            <a:extLst>
              <a:ext uri="{FF2B5EF4-FFF2-40B4-BE49-F238E27FC236}">
                <a16:creationId xmlns:a16="http://schemas.microsoft.com/office/drawing/2014/main" id="{B87F461E-3905-B246-8A87-B0DBE10F2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7B64BEB-52FF-4048-85D2-92135D48BA0B}"/>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a:extLst>
              <a:ext uri="{FF2B5EF4-FFF2-40B4-BE49-F238E27FC236}">
                <a16:creationId xmlns:a16="http://schemas.microsoft.com/office/drawing/2014/main" id="{EA5C1AB3-14BD-8040-842E-1B32C8018853}"/>
              </a:ext>
            </a:extLst>
          </p:cNvPr>
          <p:cNvSpPr>
            <a:spLocks noChangeShapeType="1"/>
          </p:cNvSpPr>
          <p:nvPr/>
        </p:nvSpPr>
        <p:spPr bwMode="auto">
          <a:xfrm>
            <a:off x="0" y="3886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a:extLst>
              <a:ext uri="{FF2B5EF4-FFF2-40B4-BE49-F238E27FC236}">
                <a16:creationId xmlns:a16="http://schemas.microsoft.com/office/drawing/2014/main" id="{EA78DE81-1C3E-C844-9BAE-F0C6E93F81F8}"/>
              </a:ext>
            </a:extLst>
          </p:cNvPr>
          <p:cNvSpPr>
            <a:spLocks noChangeShapeType="1"/>
          </p:cNvSpPr>
          <p:nvPr/>
        </p:nvSpPr>
        <p:spPr bwMode="auto">
          <a:xfrm>
            <a:off x="0" y="6569075"/>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a:extLst>
              <a:ext uri="{FF2B5EF4-FFF2-40B4-BE49-F238E27FC236}">
                <a16:creationId xmlns:a16="http://schemas.microsoft.com/office/drawing/2014/main" id="{A12A358C-191F-1F45-A7C4-0DC4F1549FF4}"/>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6921" name="Rectangle 4">
            <a:extLst>
              <a:ext uri="{FF2B5EF4-FFF2-40B4-BE49-F238E27FC236}">
                <a16:creationId xmlns:a16="http://schemas.microsoft.com/office/drawing/2014/main" id="{81B156B8-2047-FB44-9892-D4F50F4BA92A}"/>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6922" name="Rectangle 4">
            <a:extLst>
              <a:ext uri="{FF2B5EF4-FFF2-40B4-BE49-F238E27FC236}">
                <a16:creationId xmlns:a16="http://schemas.microsoft.com/office/drawing/2014/main" id="{F7EFF26F-5797-D449-9374-EB6FE088E732}"/>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6923" name="Rectangle 4">
            <a:extLst>
              <a:ext uri="{FF2B5EF4-FFF2-40B4-BE49-F238E27FC236}">
                <a16:creationId xmlns:a16="http://schemas.microsoft.com/office/drawing/2014/main" id="{F8B4027F-14D4-BC4C-A8F9-7BD4DA0976D2}"/>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6924" name="Rectangle 4">
            <a:extLst>
              <a:ext uri="{FF2B5EF4-FFF2-40B4-BE49-F238E27FC236}">
                <a16:creationId xmlns:a16="http://schemas.microsoft.com/office/drawing/2014/main" id="{56A980BA-5AEF-5347-B3A9-3D237FCCBE65}"/>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6925" name="Rectangle 4">
            <a:extLst>
              <a:ext uri="{FF2B5EF4-FFF2-40B4-BE49-F238E27FC236}">
                <a16:creationId xmlns:a16="http://schemas.microsoft.com/office/drawing/2014/main" id="{3C40E39E-E530-E944-8906-423B2ABCD8DC}"/>
              </a:ext>
            </a:extLst>
          </p:cNvPr>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
        <p:nvSpPr>
          <p:cNvPr id="15" name="Line 5">
            <a:extLst>
              <a:ext uri="{FF2B5EF4-FFF2-40B4-BE49-F238E27FC236}">
                <a16:creationId xmlns:a16="http://schemas.microsoft.com/office/drawing/2014/main" id="{703764ED-1D64-CC45-856B-AE862DA67830}"/>
              </a:ext>
            </a:extLst>
          </p:cNvPr>
          <p:cNvSpPr>
            <a:spLocks noChangeShapeType="1"/>
          </p:cNvSpPr>
          <p:nvPr/>
        </p:nvSpPr>
        <p:spPr bwMode="auto">
          <a:xfrm>
            <a:off x="8534400" y="4455339"/>
            <a:ext cx="5842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a:extLst>
              <a:ext uri="{FF2B5EF4-FFF2-40B4-BE49-F238E27FC236}">
                <a16:creationId xmlns:a16="http://schemas.microsoft.com/office/drawing/2014/main" id="{B4A86902-0FB6-D54A-B3DC-D51DCE1B280B}"/>
              </a:ext>
            </a:extLst>
          </p:cNvPr>
          <p:cNvSpPr>
            <a:spLocks noChangeShapeType="1"/>
          </p:cNvSpPr>
          <p:nvPr/>
        </p:nvSpPr>
        <p:spPr bwMode="auto">
          <a:xfrm>
            <a:off x="4953000" y="4650485"/>
            <a:ext cx="12954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a:extLst>
              <a:ext uri="{FF2B5EF4-FFF2-40B4-BE49-F238E27FC236}">
                <a16:creationId xmlns:a16="http://schemas.microsoft.com/office/drawing/2014/main" id="{E0C07AEF-0B71-E542-9520-98D10FE77007}"/>
              </a:ext>
            </a:extLst>
          </p:cNvPr>
          <p:cNvSpPr>
            <a:spLocks noChangeShapeType="1"/>
          </p:cNvSpPr>
          <p:nvPr/>
        </p:nvSpPr>
        <p:spPr bwMode="auto">
          <a:xfrm>
            <a:off x="7848600" y="5997459"/>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a:extLst>
              <a:ext uri="{FF2B5EF4-FFF2-40B4-BE49-F238E27FC236}">
                <a16:creationId xmlns:a16="http://schemas.microsoft.com/office/drawing/2014/main" id="{EFEB7117-2FF0-8D41-8285-58D7B90292D1}"/>
              </a:ext>
            </a:extLst>
          </p:cNvPr>
          <p:cNvSpPr>
            <a:spLocks noChangeShapeType="1"/>
          </p:cNvSpPr>
          <p:nvPr/>
        </p:nvSpPr>
        <p:spPr bwMode="auto">
          <a:xfrm>
            <a:off x="7848600" y="6858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25144C39-68AE-A74D-9A6F-7848A2F81377}"/>
              </a:ext>
            </a:extLst>
          </p:cNvPr>
          <p:cNvSpPr>
            <a:spLocks noChangeShapeType="1"/>
          </p:cNvSpPr>
          <p:nvPr/>
        </p:nvSpPr>
        <p:spPr bwMode="auto">
          <a:xfrm>
            <a:off x="8686800" y="65532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45542932-C1D5-CF4D-9A2C-2B0C646905F7}"/>
              </a:ext>
            </a:extLst>
          </p:cNvPr>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these No’s for ops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1880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dirty="0">
                <a:ea typeface="ＭＳ Ｐゴシック" charset="-128"/>
              </a:rPr>
              <a:t>1-bit Predictor</a:t>
            </a:r>
          </a:p>
        </p:txBody>
      </p:sp>
      <p:sp>
        <p:nvSpPr>
          <p:cNvPr id="19" name="Oval 3"/>
          <p:cNvSpPr>
            <a:spLocks noChangeArrowheads="1"/>
          </p:cNvSpPr>
          <p:nvPr/>
        </p:nvSpPr>
        <p:spPr bwMode="auto">
          <a:xfrm rot="5400000">
            <a:off x="5729287" y="2576513"/>
            <a:ext cx="1457325" cy="1485900"/>
          </a:xfrm>
          <a:prstGeom prst="ellipse">
            <a:avLst/>
          </a:prstGeom>
          <a:solidFill>
            <a:srgbClr val="92D050"/>
          </a:solidFill>
          <a:ln w="19050">
            <a:solidFill>
              <a:srgbClr val="92D050"/>
            </a:solidFill>
            <a:round/>
            <a:headEnd/>
            <a:tailE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Calibri" charset="0"/>
              </a:rPr>
              <a:t>predict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Calibri" charset="0"/>
              </a:rPr>
              <a:t>taken</a:t>
            </a:r>
          </a:p>
        </p:txBody>
      </p:sp>
      <p:sp>
        <p:nvSpPr>
          <p:cNvPr id="20" name="Oval 4"/>
          <p:cNvSpPr>
            <a:spLocks noChangeArrowheads="1"/>
          </p:cNvSpPr>
          <p:nvPr/>
        </p:nvSpPr>
        <p:spPr bwMode="auto">
          <a:xfrm rot="5400000">
            <a:off x="2033587" y="2577600"/>
            <a:ext cx="1457325" cy="1485900"/>
          </a:xfrm>
          <a:prstGeom prst="ellipse">
            <a:avLst/>
          </a:prstGeom>
          <a:solidFill>
            <a:srgbClr val="00B0F0"/>
          </a:solidFill>
          <a:ln w="19050">
            <a:solidFill>
              <a:srgbClr val="00B0F0"/>
            </a:solidFill>
            <a:round/>
            <a:headEnd/>
            <a:tailEnd/>
          </a:ln>
        </p:spPr>
        <p:txBody>
          <a:bodyPr rot="10800000" vert="eaVert"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predict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not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Calibri" charset="0"/>
              </a:rPr>
              <a:t>taken</a:t>
            </a:r>
          </a:p>
        </p:txBody>
      </p:sp>
      <p:grpSp>
        <p:nvGrpSpPr>
          <p:cNvPr id="21" name="Group 5"/>
          <p:cNvGrpSpPr>
            <a:grpSpLocks/>
          </p:cNvGrpSpPr>
          <p:nvPr/>
        </p:nvGrpSpPr>
        <p:grpSpPr bwMode="auto">
          <a:xfrm>
            <a:off x="2763840" y="4046532"/>
            <a:ext cx="3695700" cy="1133476"/>
            <a:chOff x="1741" y="2549"/>
            <a:chExt cx="2328" cy="714"/>
          </a:xfrm>
        </p:grpSpPr>
        <p:cxnSp>
          <p:nvCxnSpPr>
            <p:cNvPr id="75792" name="AutoShape 6"/>
            <p:cNvCxnSpPr>
              <a:cxnSpLocks noChangeShapeType="1"/>
              <a:stCxn id="19" idx="6"/>
              <a:endCxn id="20" idx="6"/>
            </p:cNvCxnSpPr>
            <p:nvPr/>
          </p:nvCxnSpPr>
          <p:spPr bwMode="auto">
            <a:xfrm rot="5400000">
              <a:off x="2904" y="1386"/>
              <a:ext cx="1" cy="2328"/>
            </a:xfrm>
            <a:prstGeom prst="curvedConnector3">
              <a:avLst>
                <a:gd name="adj1" fmla="val 22444710"/>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23" name="Text Box 7"/>
            <p:cNvSpPr txBox="1">
              <a:spLocks noChangeArrowheads="1"/>
            </p:cNvSpPr>
            <p:nvPr/>
          </p:nvSpPr>
          <p:spPr bwMode="auto">
            <a:xfrm>
              <a:off x="2334" y="2740"/>
              <a:ext cx="1049"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not taken</a:t>
              </a:r>
            </a:p>
          </p:txBody>
        </p:sp>
      </p:grpSp>
      <p:grpSp>
        <p:nvGrpSpPr>
          <p:cNvPr id="24" name="Group 8"/>
          <p:cNvGrpSpPr>
            <a:grpSpLocks/>
          </p:cNvGrpSpPr>
          <p:nvPr/>
        </p:nvGrpSpPr>
        <p:grpSpPr bwMode="auto">
          <a:xfrm>
            <a:off x="2763840" y="1455738"/>
            <a:ext cx="3695700" cy="1135063"/>
            <a:chOff x="1741" y="969"/>
            <a:chExt cx="2328" cy="715"/>
          </a:xfrm>
        </p:grpSpPr>
        <p:cxnSp>
          <p:nvCxnSpPr>
            <p:cNvPr id="75790" name="AutoShape 9"/>
            <p:cNvCxnSpPr>
              <a:cxnSpLocks noChangeShapeType="1"/>
              <a:stCxn id="20" idx="2"/>
              <a:endCxn id="19" idx="2"/>
            </p:cNvCxnSpPr>
            <p:nvPr/>
          </p:nvCxnSpPr>
          <p:spPr bwMode="auto">
            <a:xfrm rot="5400000" flipH="1" flipV="1">
              <a:off x="2904" y="520"/>
              <a:ext cx="1" cy="2328"/>
            </a:xfrm>
            <a:prstGeom prst="curvedConnector3">
              <a:avLst>
                <a:gd name="adj1" fmla="val 22444802"/>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cxnSp>
        <p:sp>
          <p:nvSpPr>
            <p:cNvPr id="26" name="Text Box 10"/>
            <p:cNvSpPr txBox="1">
              <a:spLocks noChangeArrowheads="1"/>
            </p:cNvSpPr>
            <p:nvPr/>
          </p:nvSpPr>
          <p:spPr bwMode="auto">
            <a:xfrm>
              <a:off x="2418" y="969"/>
              <a:ext cx="872"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taken</a:t>
              </a:r>
            </a:p>
          </p:txBody>
        </p:sp>
      </p:grpSp>
      <p:grpSp>
        <p:nvGrpSpPr>
          <p:cNvPr id="27" name="Group 11"/>
          <p:cNvGrpSpPr>
            <a:grpSpLocks/>
          </p:cNvGrpSpPr>
          <p:nvPr/>
        </p:nvGrpSpPr>
        <p:grpSpPr bwMode="auto">
          <a:xfrm>
            <a:off x="6991352" y="2803525"/>
            <a:ext cx="2160588" cy="1030288"/>
            <a:chOff x="4404" y="1766"/>
            <a:chExt cx="1361" cy="649"/>
          </a:xfrm>
        </p:grpSpPr>
        <p:cxnSp>
          <p:nvCxnSpPr>
            <p:cNvPr id="75788" name="AutoShape 12"/>
            <p:cNvCxnSpPr>
              <a:cxnSpLocks noChangeShapeType="1"/>
              <a:stCxn id="19" idx="7"/>
              <a:endCxn id="19" idx="1"/>
            </p:cNvCxnSpPr>
            <p:nvPr/>
          </p:nvCxnSpPr>
          <p:spPr bwMode="auto">
            <a:xfrm flipV="1">
              <a:off x="4404" y="1766"/>
              <a:ext cx="1" cy="649"/>
            </a:xfrm>
            <a:prstGeom prst="curvedConnector3">
              <a:avLst>
                <a:gd name="adj1" fmla="val 46800014"/>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cxnSp>
        <p:sp>
          <p:nvSpPr>
            <p:cNvPr id="29" name="Text Box 13"/>
            <p:cNvSpPr txBox="1">
              <a:spLocks noChangeArrowheads="1"/>
            </p:cNvSpPr>
            <p:nvPr/>
          </p:nvSpPr>
          <p:spPr bwMode="auto">
            <a:xfrm>
              <a:off x="4893" y="1838"/>
              <a:ext cx="872"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2D050"/>
                  </a:solidFill>
                  <a:effectLst/>
                  <a:uLnTx/>
                  <a:uFillTx/>
                  <a:latin typeface="+mn-lt"/>
                  <a:ea typeface="ＭＳ Ｐゴシック" charset="0"/>
                  <a:cs typeface="Calibri" charset="0"/>
                </a:rPr>
                <a:t>taken</a:t>
              </a:r>
            </a:p>
          </p:txBody>
        </p:sp>
      </p:grpSp>
      <p:grpSp>
        <p:nvGrpSpPr>
          <p:cNvPr id="30" name="Group 14"/>
          <p:cNvGrpSpPr>
            <a:grpSpLocks/>
          </p:cNvGrpSpPr>
          <p:nvPr/>
        </p:nvGrpSpPr>
        <p:grpSpPr bwMode="auto">
          <a:xfrm>
            <a:off x="-68263" y="2805113"/>
            <a:ext cx="2317752" cy="1030288"/>
            <a:chOff x="-43" y="1819"/>
            <a:chExt cx="1460" cy="649"/>
          </a:xfrm>
        </p:grpSpPr>
        <p:cxnSp>
          <p:nvCxnSpPr>
            <p:cNvPr id="75786" name="AutoShape 15"/>
            <p:cNvCxnSpPr>
              <a:cxnSpLocks noChangeShapeType="1"/>
              <a:stCxn id="20" idx="5"/>
              <a:endCxn id="20" idx="3"/>
            </p:cNvCxnSpPr>
            <p:nvPr/>
          </p:nvCxnSpPr>
          <p:spPr bwMode="auto">
            <a:xfrm rot="10800000">
              <a:off x="1409" y="1819"/>
              <a:ext cx="8" cy="649"/>
            </a:xfrm>
            <a:prstGeom prst="curvedConnector3">
              <a:avLst>
                <a:gd name="adj1" fmla="val 3400929"/>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cxnSp>
        <p:sp>
          <p:nvSpPr>
            <p:cNvPr id="32" name="Text Box 16"/>
            <p:cNvSpPr txBox="1">
              <a:spLocks noChangeArrowheads="1"/>
            </p:cNvSpPr>
            <p:nvPr/>
          </p:nvSpPr>
          <p:spPr bwMode="auto">
            <a:xfrm>
              <a:off x="-43" y="1828"/>
              <a:ext cx="1049" cy="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actually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n-lt"/>
                  <a:ea typeface="ＭＳ Ｐゴシック" charset="0"/>
                  <a:cs typeface="Calibri" charset="0"/>
                </a:rPr>
                <a:t>not taken</a:t>
              </a:r>
            </a:p>
          </p:txBody>
        </p:sp>
      </p:grpSp>
      <p:sp>
        <p:nvSpPr>
          <p:cNvPr id="22" name="TextBox 21">
            <a:extLst>
              <a:ext uri="{FF2B5EF4-FFF2-40B4-BE49-F238E27FC236}">
                <a16:creationId xmlns:a16="http://schemas.microsoft.com/office/drawing/2014/main" id="{16A42BD7-DC68-524C-A7C0-9F099AC0CC9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onur-digitaldesign_comparch-2021-lecture18-branch-prediction-ii-afterlecture.pdf</a:t>
            </a:r>
          </a:p>
        </p:txBody>
      </p:sp>
      <p:sp>
        <p:nvSpPr>
          <p:cNvPr id="36" name="Title 1">
            <a:extLst>
              <a:ext uri="{FF2B5EF4-FFF2-40B4-BE49-F238E27FC236}">
                <a16:creationId xmlns:a16="http://schemas.microsoft.com/office/drawing/2014/main" id="{C5C7A782-7B88-8647-8607-57CF74123F7A}"/>
              </a:ext>
            </a:extLst>
          </p:cNvPr>
          <p:cNvSpPr txBox="1">
            <a:spLocks/>
          </p:cNvSpPr>
          <p:nvPr/>
        </p:nvSpPr>
        <p:spPr bwMode="auto">
          <a:xfrm>
            <a:off x="-1" y="4953000"/>
            <a:ext cx="91519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en-US" sz="3200" b="0" kern="0" dirty="0">
                <a:ea typeface="ＭＳ Ｐゴシック" charset="-128"/>
              </a:rPr>
              <a:t>finite state machine</a:t>
            </a:r>
          </a:p>
        </p:txBody>
      </p:sp>
    </p:spTree>
    <p:extLst>
      <p:ext uri="{BB962C8B-B14F-4D97-AF65-F5344CB8AC3E}">
        <p14:creationId xmlns:p14="http://schemas.microsoft.com/office/powerpoint/2010/main" val="2478801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E123524-35A6-E148-B87A-13CE7DAD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FCAFBEAF-4B4B-AE48-9699-D574252DF159}"/>
              </a:ext>
            </a:extLst>
          </p:cNvPr>
          <p:cNvSpPr>
            <a:spLocks noGrp="1" noChangeArrowheads="1"/>
          </p:cNvSpPr>
          <p:nvPr>
            <p:ph type="title"/>
          </p:nvPr>
        </p:nvSpPr>
        <p:spPr/>
        <p:txBody>
          <a:bodyPr/>
          <a:lstStyle/>
          <a:p>
            <a:r>
              <a:rPr lang="en-CN" altLang="en-CN"/>
              <a:t>Scoreboard Example</a:t>
            </a:r>
          </a:p>
        </p:txBody>
      </p:sp>
      <p:sp>
        <p:nvSpPr>
          <p:cNvPr id="168963" name="AutoShape 5">
            <a:extLst>
              <a:ext uri="{FF2B5EF4-FFF2-40B4-BE49-F238E27FC236}">
                <a16:creationId xmlns:a16="http://schemas.microsoft.com/office/drawing/2014/main" id="{6AC97684-8B3D-014E-A42C-206DB4E48725}"/>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a:extLst>
              <a:ext uri="{FF2B5EF4-FFF2-40B4-BE49-F238E27FC236}">
                <a16:creationId xmlns:a16="http://schemas.microsoft.com/office/drawing/2014/main" id="{2F4D383B-E559-F948-8480-15D9EA252D3A}"/>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13F77422-3C9A-5C49-8FF5-79F85B943824}"/>
              </a:ext>
            </a:extLst>
          </p:cNvPr>
          <p:cNvPicPr>
            <a:picLocks noChangeAspect="1"/>
          </p:cNvPicPr>
          <p:nvPr/>
        </p:nvPicPr>
        <p:blipFill>
          <a:blip r:embed="rId4"/>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a:extLst>
              <a:ext uri="{FF2B5EF4-FFF2-40B4-BE49-F238E27FC236}">
                <a16:creationId xmlns:a16="http://schemas.microsoft.com/office/drawing/2014/main" id="{8CC5910E-C408-144C-AA71-13BD84A32FB8}"/>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a:extLst>
              <a:ext uri="{FF2B5EF4-FFF2-40B4-BE49-F238E27FC236}">
                <a16:creationId xmlns:a16="http://schemas.microsoft.com/office/drawing/2014/main" id="{758BB31D-AD80-C84C-8C77-CCC99AAC0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a:extLst>
              <a:ext uri="{FF2B5EF4-FFF2-40B4-BE49-F238E27FC236}">
                <a16:creationId xmlns:a16="http://schemas.microsoft.com/office/drawing/2014/main" id="{E987766E-5349-A241-AAEE-32808BD71200}"/>
              </a:ext>
            </a:extLst>
          </p:cNvPr>
          <p:cNvSpPr>
            <a:spLocks noGrp="1" noChangeArrowheads="1"/>
          </p:cNvSpPr>
          <p:nvPr>
            <p:ph type="title"/>
          </p:nvPr>
        </p:nvSpPr>
        <p:spPr/>
        <p:txBody>
          <a:bodyPr/>
          <a:lstStyle/>
          <a:p>
            <a:r>
              <a:rPr lang="en-CN" altLang="en-CN"/>
              <a:t>Scoreboard Example</a:t>
            </a:r>
          </a:p>
        </p:txBody>
      </p:sp>
      <p:sp>
        <p:nvSpPr>
          <p:cNvPr id="169987" name="AutoShape 5">
            <a:extLst>
              <a:ext uri="{FF2B5EF4-FFF2-40B4-BE49-F238E27FC236}">
                <a16:creationId xmlns:a16="http://schemas.microsoft.com/office/drawing/2014/main" id="{4638CDF2-EC55-2741-87E3-098FE233BD36}"/>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a:extLst>
              <a:ext uri="{FF2B5EF4-FFF2-40B4-BE49-F238E27FC236}">
                <a16:creationId xmlns:a16="http://schemas.microsoft.com/office/drawing/2014/main" id="{A56701AD-18F5-934A-B294-C8B7EF057CEF}"/>
              </a:ext>
            </a:extLst>
          </p:cNvPr>
          <p:cNvSpPr>
            <a:spLocks noChangeArrowheads="1"/>
          </p:cNvSpPr>
          <p:nvPr/>
        </p:nvSpPr>
        <p:spPr bwMode="auto">
          <a:xfrm>
            <a:off x="0" y="4648200"/>
            <a:ext cx="685800" cy="1143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a:extLst>
              <a:ext uri="{FF2B5EF4-FFF2-40B4-BE49-F238E27FC236}">
                <a16:creationId xmlns:a16="http://schemas.microsoft.com/office/drawing/2014/main" id="{82E6B398-EE71-9246-821A-E9E3538272C6}"/>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CFAAD00E-1D5B-384B-B579-72954157EABB}"/>
              </a:ext>
            </a:extLst>
          </p:cNvPr>
          <p:cNvPicPr>
            <a:picLocks noChangeAspect="1"/>
          </p:cNvPicPr>
          <p:nvPr/>
        </p:nvPicPr>
        <p:blipFill>
          <a:blip r:embed="rId3"/>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a:extLst>
              <a:ext uri="{FF2B5EF4-FFF2-40B4-BE49-F238E27FC236}">
                <a16:creationId xmlns:a16="http://schemas.microsoft.com/office/drawing/2014/main" id="{C283E9D6-21C6-EF4D-959F-CEA58D1D447A}"/>
              </a:ext>
            </a:extLst>
          </p:cNvPr>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a:extLst>
              <a:ext uri="{FF2B5EF4-FFF2-40B4-BE49-F238E27FC236}">
                <a16:creationId xmlns:a16="http://schemas.microsoft.com/office/drawing/2014/main" id="{1AC2F6F2-889B-2F41-9A65-7ED4EDD10C9B}"/>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69993" name="Rectangle 4">
            <a:extLst>
              <a:ext uri="{FF2B5EF4-FFF2-40B4-BE49-F238E27FC236}">
                <a16:creationId xmlns:a16="http://schemas.microsoft.com/office/drawing/2014/main" id="{91BCB659-2F74-E54B-BF2C-B5DBB95D644E}"/>
              </a:ext>
            </a:extLst>
          </p:cNvPr>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a:extLst>
              <a:ext uri="{FF2B5EF4-FFF2-40B4-BE49-F238E27FC236}">
                <a16:creationId xmlns:a16="http://schemas.microsoft.com/office/drawing/2014/main" id="{978EA9F3-AD48-AC4D-927D-E6134CCF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a:extLst>
              <a:ext uri="{FF2B5EF4-FFF2-40B4-BE49-F238E27FC236}">
                <a16:creationId xmlns:a16="http://schemas.microsoft.com/office/drawing/2014/main" id="{52E6474D-233B-9D47-A186-96503529AD8B}"/>
              </a:ext>
            </a:extLst>
          </p:cNvPr>
          <p:cNvSpPr>
            <a:spLocks noGrp="1" noChangeArrowheads="1"/>
          </p:cNvSpPr>
          <p:nvPr>
            <p:ph type="title"/>
          </p:nvPr>
        </p:nvSpPr>
        <p:spPr/>
        <p:txBody>
          <a:bodyPr/>
          <a:lstStyle/>
          <a:p>
            <a:r>
              <a:rPr lang="en-CN" altLang="en-CN"/>
              <a:t>Scoreboard Example</a:t>
            </a:r>
          </a:p>
        </p:txBody>
      </p:sp>
      <p:sp>
        <p:nvSpPr>
          <p:cNvPr id="171011" name="Content Placeholder 2">
            <a:extLst>
              <a:ext uri="{FF2B5EF4-FFF2-40B4-BE49-F238E27FC236}">
                <a16:creationId xmlns:a16="http://schemas.microsoft.com/office/drawing/2014/main" id="{0F8D1786-DADF-F64C-A487-9C2845AEEFC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sp>
        <p:nvSpPr>
          <p:cNvPr id="171012" name="Rectangle 4">
            <a:extLst>
              <a:ext uri="{FF2B5EF4-FFF2-40B4-BE49-F238E27FC236}">
                <a16:creationId xmlns:a16="http://schemas.microsoft.com/office/drawing/2014/main" id="{680389AF-8744-9D4B-8053-D7119840CD2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p>
        </p:txBody>
      </p:sp>
      <p:sp>
        <p:nvSpPr>
          <p:cNvPr id="171013" name="Rectangle 4">
            <a:extLst>
              <a:ext uri="{FF2B5EF4-FFF2-40B4-BE49-F238E27FC236}">
                <a16:creationId xmlns:a16="http://schemas.microsoft.com/office/drawing/2014/main" id="{D0B08144-76CF-5347-961C-94B73B6DC434}"/>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1014" name="Rectangle 4">
            <a:extLst>
              <a:ext uri="{FF2B5EF4-FFF2-40B4-BE49-F238E27FC236}">
                <a16:creationId xmlns:a16="http://schemas.microsoft.com/office/drawing/2014/main" id="{E08DB41D-702A-B54D-9FC9-0A4085FAB32E}"/>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1015" name="Rectangle 4">
            <a:extLst>
              <a:ext uri="{FF2B5EF4-FFF2-40B4-BE49-F238E27FC236}">
                <a16:creationId xmlns:a16="http://schemas.microsoft.com/office/drawing/2014/main" id="{ECE352A9-55A3-1B48-8D9F-8E278557D670}"/>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1016" name="Rectangle 4">
            <a:extLst>
              <a:ext uri="{FF2B5EF4-FFF2-40B4-BE49-F238E27FC236}">
                <a16:creationId xmlns:a16="http://schemas.microsoft.com/office/drawing/2014/main" id="{311E77D2-C744-674E-A75B-ECFBCA066572}"/>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1017" name="Rectangle 4">
            <a:extLst>
              <a:ext uri="{FF2B5EF4-FFF2-40B4-BE49-F238E27FC236}">
                <a16:creationId xmlns:a16="http://schemas.microsoft.com/office/drawing/2014/main" id="{F417C329-A857-1943-9526-1612817C4E81}"/>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1018" name="Line 5">
            <a:extLst>
              <a:ext uri="{FF2B5EF4-FFF2-40B4-BE49-F238E27FC236}">
                <a16:creationId xmlns:a16="http://schemas.microsoft.com/office/drawing/2014/main" id="{D00D5585-BA6B-CC4C-ABDD-458DB450F064}"/>
              </a:ext>
            </a:extLst>
          </p:cNvPr>
          <p:cNvSpPr>
            <a:spLocks noChangeShapeType="1"/>
          </p:cNvSpPr>
          <p:nvPr/>
        </p:nvSpPr>
        <p:spPr bwMode="auto">
          <a:xfrm>
            <a:off x="-11113" y="30480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a:extLst>
              <a:ext uri="{FF2B5EF4-FFF2-40B4-BE49-F238E27FC236}">
                <a16:creationId xmlns:a16="http://schemas.microsoft.com/office/drawing/2014/main" id="{DACF424B-B811-DF4E-9F64-C64809DE7DCC}"/>
              </a:ext>
            </a:extLst>
          </p:cNvPr>
          <p:cNvSpPr>
            <a:spLocks noChangeShapeType="1"/>
          </p:cNvSpPr>
          <p:nvPr/>
        </p:nvSpPr>
        <p:spPr bwMode="auto">
          <a:xfrm>
            <a:off x="-11113" y="32766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a:extLst>
              <a:ext uri="{FF2B5EF4-FFF2-40B4-BE49-F238E27FC236}">
                <a16:creationId xmlns:a16="http://schemas.microsoft.com/office/drawing/2014/main" id="{451514E0-22AB-7E4E-9D37-DA29FB04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a:extLst>
              <a:ext uri="{FF2B5EF4-FFF2-40B4-BE49-F238E27FC236}">
                <a16:creationId xmlns:a16="http://schemas.microsoft.com/office/drawing/2014/main" id="{F5CA84E7-FB26-1B46-87B0-61B775292718}"/>
              </a:ext>
            </a:extLst>
          </p:cNvPr>
          <p:cNvSpPr>
            <a:spLocks noGrp="1" noChangeArrowheads="1"/>
          </p:cNvSpPr>
          <p:nvPr>
            <p:ph type="title"/>
          </p:nvPr>
        </p:nvSpPr>
        <p:spPr/>
        <p:txBody>
          <a:bodyPr/>
          <a:lstStyle/>
          <a:p>
            <a:r>
              <a:rPr lang="en-CN" altLang="en-CN"/>
              <a:t>Scoreboard Example</a:t>
            </a:r>
          </a:p>
        </p:txBody>
      </p:sp>
      <p:sp>
        <p:nvSpPr>
          <p:cNvPr id="172035" name="Rectangle 4">
            <a:extLst>
              <a:ext uri="{FF2B5EF4-FFF2-40B4-BE49-F238E27FC236}">
                <a16:creationId xmlns:a16="http://schemas.microsoft.com/office/drawing/2014/main" id="{E09B880C-5308-D242-A5F3-0D734332241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p>
        </p:txBody>
      </p:sp>
      <p:sp>
        <p:nvSpPr>
          <p:cNvPr id="172036" name="Rectangle 4">
            <a:extLst>
              <a:ext uri="{FF2B5EF4-FFF2-40B4-BE49-F238E27FC236}">
                <a16:creationId xmlns:a16="http://schemas.microsoft.com/office/drawing/2014/main" id="{933DDCD4-4036-4841-B639-9E386B9157F0}"/>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2037" name="Rectangle 4">
            <a:extLst>
              <a:ext uri="{FF2B5EF4-FFF2-40B4-BE49-F238E27FC236}">
                <a16:creationId xmlns:a16="http://schemas.microsoft.com/office/drawing/2014/main" id="{E532D147-FA74-6E47-A3A9-3B6A92A8DD90}"/>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2038" name="Rectangle 4">
            <a:extLst>
              <a:ext uri="{FF2B5EF4-FFF2-40B4-BE49-F238E27FC236}">
                <a16:creationId xmlns:a16="http://schemas.microsoft.com/office/drawing/2014/main" id="{2B7C6442-66E7-394E-AD80-4F1A333918F2}"/>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2039" name="Rectangle 4">
            <a:extLst>
              <a:ext uri="{FF2B5EF4-FFF2-40B4-BE49-F238E27FC236}">
                <a16:creationId xmlns:a16="http://schemas.microsoft.com/office/drawing/2014/main" id="{3B629BBA-4631-6844-811F-85BDCA3B8511}"/>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2040" name="Rectangle 4">
            <a:extLst>
              <a:ext uri="{FF2B5EF4-FFF2-40B4-BE49-F238E27FC236}">
                <a16:creationId xmlns:a16="http://schemas.microsoft.com/office/drawing/2014/main" id="{102AE984-6044-3340-9C8B-62B44BD4425C}"/>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2041" name="Line 5">
            <a:extLst>
              <a:ext uri="{FF2B5EF4-FFF2-40B4-BE49-F238E27FC236}">
                <a16:creationId xmlns:a16="http://schemas.microsoft.com/office/drawing/2014/main" id="{02B09DE1-53EB-D24D-AED2-0E4418999B4A}"/>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43124477-3CD0-9344-A81F-2AB66F94D475}"/>
              </a:ext>
            </a:extLst>
          </p:cNvPr>
          <p:cNvSpPr>
            <a:spLocks noChangeShapeType="1"/>
          </p:cNvSpPr>
          <p:nvPr/>
        </p:nvSpPr>
        <p:spPr bwMode="auto">
          <a:xfrm>
            <a:off x="8828088" y="5715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E613707C-36CB-B448-BADB-209776E0ABFC}"/>
              </a:ext>
            </a:extLst>
          </p:cNvPr>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F6 already read?</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2" name="Rectangle 1">
            <a:extLst>
              <a:ext uri="{FF2B5EF4-FFF2-40B4-BE49-F238E27FC236}">
                <a16:creationId xmlns:a16="http://schemas.microsoft.com/office/drawing/2014/main" id="{3CC48CFF-1466-42BE-1932-6A39FC504BC7}"/>
              </a:ext>
            </a:extLst>
          </p:cNvPr>
          <p:cNvSpPr/>
          <p:nvPr/>
        </p:nvSpPr>
        <p:spPr>
          <a:xfrm>
            <a:off x="1524000" y="2438400"/>
            <a:ext cx="304800" cy="182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p>
        </p:txBody>
      </p:sp>
      <p:pic>
        <p:nvPicPr>
          <p:cNvPr id="3" name="Picture 1">
            <a:extLst>
              <a:ext uri="{FF2B5EF4-FFF2-40B4-BE49-F238E27FC236}">
                <a16:creationId xmlns:a16="http://schemas.microsoft.com/office/drawing/2014/main" id="{945F04E8-51FB-1941-968D-16C3BBF86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6174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scoreboard not for exam?!</a:t>
            </a:r>
          </a:p>
        </p:txBody>
      </p:sp>
      <p:pic>
        <p:nvPicPr>
          <p:cNvPr id="3" name="Picture 1">
            <a:extLst>
              <a:ext uri="{FF2B5EF4-FFF2-40B4-BE49-F238E27FC236}">
                <a16:creationId xmlns:a16="http://schemas.microsoft.com/office/drawing/2014/main" id="{945F04E8-51FB-1941-968D-16C3BBF86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200" y="0"/>
            <a:ext cx="170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a16="http://schemas.microsoft.com/office/drawing/2014/main" id="{47FDD80C-264B-A548-9668-B7DAF5B14CEA}"/>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3600" b="1" dirty="0">
                <a:solidFill>
                  <a:srgbClr val="00B0F0"/>
                </a:solidFill>
              </a:rPr>
              <a:t>yet helpful for understanding the more sophisticated </a:t>
            </a:r>
            <a:r>
              <a:rPr lang="en-US" altLang="zh-CN" sz="3600" b="1" dirty="0" err="1">
                <a:solidFill>
                  <a:srgbClr val="00B0F0"/>
                </a:solidFill>
              </a:rPr>
              <a:t>Tomasulo’s</a:t>
            </a:r>
            <a:r>
              <a:rPr lang="en-US" altLang="zh-CN" sz="3600" b="1" dirty="0">
                <a:solidFill>
                  <a:srgbClr val="00B0F0"/>
                </a:solidFill>
              </a:rPr>
              <a:t> </a:t>
            </a:r>
            <a:r>
              <a:rPr lang="en-US" altLang="zh-CN" sz="3600" b="1" dirty="0" err="1">
                <a:solidFill>
                  <a:srgbClr val="00B0F0"/>
                </a:solidFill>
              </a:rPr>
              <a:t>Alg</a:t>
            </a:r>
            <a:endParaRPr lang="en-US" altLang="zh-CN" sz="3600" b="1" dirty="0">
              <a:solidFill>
                <a:srgbClr val="00B0F0"/>
              </a:solidFill>
            </a:endParaRPr>
          </a:p>
        </p:txBody>
      </p:sp>
    </p:spTree>
    <p:extLst>
      <p:ext uri="{BB962C8B-B14F-4D97-AF65-F5344CB8AC3E}">
        <p14:creationId xmlns:p14="http://schemas.microsoft.com/office/powerpoint/2010/main" val="9305829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structural hazard;</a:t>
            </a: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0047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p>
          <a:p>
            <a:pPr marL="0" indent="0">
              <a:buNone/>
            </a:pP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a:extLst>
              <a:ext uri="{FF2B5EF4-FFF2-40B4-BE49-F238E27FC236}">
                <a16:creationId xmlns:a16="http://schemas.microsoft.com/office/drawing/2014/main" id="{BE615439-E5A2-5148-8DD5-63D62BC9C8D2}"/>
              </a:ext>
            </a:extLst>
          </p:cNvPr>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9" name="椭圆 8">
            <a:extLst>
              <a:ext uri="{FF2B5EF4-FFF2-40B4-BE49-F238E27FC236}">
                <a16:creationId xmlns:a16="http://schemas.microsoft.com/office/drawing/2014/main" id="{FA32C9C6-6BCC-B34A-8C70-8064FA0EA98B}"/>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153629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track outstanding loads that are waiting on mem;</a:t>
            </a:r>
          </a:p>
          <a:p>
            <a:pPr marL="0" indent="0">
              <a:buNone/>
            </a:pPr>
            <a:r>
              <a:rPr lang="en-US" sz="2800" dirty="0">
                <a:solidFill>
                  <a:srgbClr val="FFC000"/>
                </a:solidFill>
              </a:rPr>
              <a:t>hold results of completed loads that are waiting for CDB (common data bus, broadcast);</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1587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55645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a loop branch that is taken nine times in a row and then is not taken once;    assume predictor initialized as untaken;</a:t>
            </a:r>
          </a:p>
          <a:p>
            <a:r>
              <a:rPr lang="en-CN" altLang="en-CN" dirty="0"/>
              <a:t>prediction accuracy using 1-bit prediction?</a:t>
            </a:r>
          </a:p>
        </p:txBody>
      </p:sp>
    </p:spTree>
    <p:extLst>
      <p:ext uri="{BB962C8B-B14F-4D97-AF65-F5344CB8AC3E}">
        <p14:creationId xmlns:p14="http://schemas.microsoft.com/office/powerpoint/2010/main" val="3196780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p>
          <a:p>
            <a:pPr marL="0" indent="0">
              <a:buNone/>
            </a:pPr>
            <a:r>
              <a:rPr lang="en-US" sz="2800" dirty="0">
                <a:solidFill>
                  <a:srgbClr val="FFC000"/>
                </a:solidFill>
              </a:rPr>
              <a:t>hold address and value to store until memory is available;</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24466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p>
          <a:p>
            <a:pPr marL="0" indent="0">
              <a:buNone/>
            </a:pPr>
            <a:r>
              <a:rPr lang="en-US" sz="2800" dirty="0">
                <a:solidFill>
                  <a:srgbClr val="FFC000"/>
                </a:solidFill>
              </a:rPr>
              <a:t>hold actual operands;</a:t>
            </a:r>
          </a:p>
          <a:p>
            <a:pPr marL="0" indent="0">
              <a:buNone/>
            </a:pPr>
            <a:r>
              <a:rPr lang="en-US" sz="2800" dirty="0">
                <a:solidFill>
                  <a:srgbClr val="FFC000"/>
                </a:solidFill>
              </a:rPr>
              <a:t>hold info for detecting and resolving hazards;</a:t>
            </a:r>
          </a:p>
          <a:p>
            <a:pPr marL="0" indent="0">
              <a:buNone/>
            </a:pPr>
            <a:endParaRPr lang="en-CN" sz="2800" dirty="0">
              <a:solidFill>
                <a:srgbClr val="00B0F0"/>
              </a:solidFill>
            </a:endParaRPr>
          </a:p>
        </p:txBody>
      </p:sp>
    </p:spTree>
    <p:extLst>
      <p:ext uri="{BB962C8B-B14F-4D97-AF65-F5344CB8AC3E}">
        <p14:creationId xmlns:p14="http://schemas.microsoft.com/office/powerpoint/2010/main" val="298259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p>
        </p:txBody>
      </p:sp>
    </p:spTree>
    <p:extLst>
      <p:ext uri="{BB962C8B-B14F-4D97-AF65-F5344CB8AC3E}">
        <p14:creationId xmlns:p14="http://schemas.microsoft.com/office/powerpoint/2010/main" val="33992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p>
          <a:p>
            <a:pPr marL="0" indent="0">
              <a:buNone/>
            </a:pPr>
            <a:r>
              <a:rPr lang="en-US" sz="2800" dirty="0">
                <a:solidFill>
                  <a:srgbClr val="00B0F0"/>
                </a:solidFill>
              </a:rPr>
              <a:t>store upon memory, data, address are available;</a:t>
            </a:r>
          </a:p>
        </p:txBody>
      </p:sp>
    </p:spTree>
    <p:extLst>
      <p:ext uri="{BB962C8B-B14F-4D97-AF65-F5344CB8AC3E}">
        <p14:creationId xmlns:p14="http://schemas.microsoft.com/office/powerpoint/2010/main" val="3773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p>
        </p:txBody>
      </p:sp>
      <p:sp>
        <p:nvSpPr>
          <p:cNvPr id="7" name="椭圆 8">
            <a:extLst>
              <a:ext uri="{FF2B5EF4-FFF2-40B4-BE49-F238E27FC236}">
                <a16:creationId xmlns:a16="http://schemas.microsoft.com/office/drawing/2014/main" id="{A82C6909-3ACA-1246-8340-9794D24B313A}"/>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12185691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p>
          <a:p>
            <a:pPr marL="0" indent="0">
              <a:buNone/>
            </a:pPr>
            <a:endParaRPr lang="en-US" sz="2800" dirty="0">
              <a:solidFill>
                <a:srgbClr val="00B0F0"/>
              </a:solidFill>
            </a:endParaRPr>
          </a:p>
        </p:txBody>
      </p:sp>
      <p:sp>
        <p:nvSpPr>
          <p:cNvPr id="7" name="椭圆 8">
            <a:extLst>
              <a:ext uri="{FF2B5EF4-FFF2-40B4-BE49-F238E27FC236}">
                <a16:creationId xmlns:a16="http://schemas.microsoft.com/office/drawing/2014/main" id="{A82C6909-3ACA-1246-8340-9794D24B313A}"/>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230134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1351-7091-A94B-B7CB-9124FD88701E}"/>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CN" dirty="0"/>
          </a:p>
          <a:p>
            <a:r>
              <a:rPr lang="en-US" dirty="0"/>
              <a:t>Distribution of hazard detection logic</a:t>
            </a:r>
            <a:r>
              <a:rPr lang="en-CN" dirty="0"/>
              <a:t> across load/store buffers and reservation stations</a:t>
            </a:r>
          </a:p>
          <a:p>
            <a:r>
              <a:rPr lang="en-US" dirty="0"/>
              <a:t>E</a:t>
            </a:r>
            <a:r>
              <a:rPr lang="en-CN" dirty="0"/>
              <a:t>limination of stalls for WAW a</a:t>
            </a:r>
            <a:r>
              <a:rPr lang="en-US" dirty="0" err="1"/>
              <a:t>nd</a:t>
            </a:r>
            <a:r>
              <a:rPr lang="en-CN" dirty="0"/>
              <a:t> WAR hazards through</a:t>
            </a:r>
            <a:endParaRPr lang="en-US" dirty="0"/>
          </a:p>
        </p:txBody>
      </p:sp>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CN" sz="3200" b="0" kern="0" dirty="0"/>
              <a:t>Register</a:t>
            </a:r>
            <a:r>
              <a:rPr lang="zh-CN" altLang="en-US" sz="3200" b="0" kern="0" dirty="0"/>
              <a:t> </a:t>
            </a:r>
            <a:r>
              <a:rPr lang="en-US" altLang="zh-CN" sz="3200" b="0" kern="0" dirty="0"/>
              <a:t>Renaming</a:t>
            </a:r>
            <a:endParaRPr lang="en-CN" sz="3200" b="0" kern="0" dirty="0"/>
          </a:p>
        </p:txBody>
      </p:sp>
    </p:spTree>
    <p:extLst>
      <p:ext uri="{BB962C8B-B14F-4D97-AF65-F5344CB8AC3E}">
        <p14:creationId xmlns:p14="http://schemas.microsoft.com/office/powerpoint/2010/main" val="5872532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t>Register</a:t>
            </a:r>
            <a:r>
              <a:rPr lang="zh-CN" altLang="en-US" kern="0" dirty="0"/>
              <a:t> </a:t>
            </a:r>
            <a:r>
              <a:rPr lang="en-US" altLang="zh-CN" kern="0" dirty="0"/>
              <a:t>Renaming</a:t>
            </a:r>
            <a:endParaRPr lang="en-CN" kern="0" dirty="0"/>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r>
              <a:rPr lang="en-US" dirty="0"/>
              <a:t>Eliminate WAW and WAR hazards</a:t>
            </a:r>
          </a:p>
          <a:p>
            <a:r>
              <a:rPr lang="en-US" dirty="0"/>
              <a:t>Rename related destination registers, including those with a pending read or write for an earlier instruction</a:t>
            </a:r>
          </a:p>
          <a:p>
            <a:r>
              <a:rPr lang="en-US" dirty="0"/>
              <a:t>Enable out-of-order write that does not affect any instructions depending on an earlier value of an operand</a:t>
            </a:r>
          </a:p>
          <a:p>
            <a:endParaRPr lang="en-US" dirty="0"/>
          </a:p>
        </p:txBody>
      </p:sp>
    </p:spTree>
    <p:extLst>
      <p:ext uri="{BB962C8B-B14F-4D97-AF65-F5344CB8AC3E}">
        <p14:creationId xmlns:p14="http://schemas.microsoft.com/office/powerpoint/2010/main" val="32012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25345159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1AEC4AF8-2F97-C04D-9AF7-1CFEBCB5ACCD}"/>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4377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911539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42366700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877C7D6F-D8A7-F74F-9A00-CE86C55D3B01}"/>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8739834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WAR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F921825F-00C7-0947-93D4-B1A44D44E775}"/>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Freeform 5">
            <a:extLst>
              <a:ext uri="{FF2B5EF4-FFF2-40B4-BE49-F238E27FC236}">
                <a16:creationId xmlns:a16="http://schemas.microsoft.com/office/drawing/2014/main" id="{82BB39CA-7197-5C40-BA42-A772C514DCFD}"/>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83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487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71304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Tree>
    <p:extLst>
      <p:ext uri="{BB962C8B-B14F-4D97-AF65-F5344CB8AC3E}">
        <p14:creationId xmlns:p14="http://schemas.microsoft.com/office/powerpoint/2010/main" val="14145872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an extended set of physical registers is used to hold both the </a:t>
            </a:r>
            <a:r>
              <a:rPr lang="en-US" altLang="zh-CN" b="1" dirty="0">
                <a:solidFill>
                  <a:srgbClr val="00B0F0"/>
                </a:solidFill>
              </a:rPr>
              <a:t>architecturally visible</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dirty="0">
                <a:solidFill>
                  <a:srgbClr val="00B0F0"/>
                </a:solidFill>
              </a:rPr>
              <a:t>registers</a:t>
            </a:r>
            <a:r>
              <a:rPr lang="en-US" altLang="zh-CN" dirty="0">
                <a:solidFill>
                  <a:srgbClr val="00B0F0"/>
                </a:solidFill>
              </a:rPr>
              <a:t> (x0,…x31 and f0,…f31) as well as temporary values;</a:t>
            </a:r>
          </a:p>
        </p:txBody>
      </p:sp>
    </p:spTree>
    <p:extLst>
      <p:ext uri="{BB962C8B-B14F-4D97-AF65-F5344CB8AC3E}">
        <p14:creationId xmlns:p14="http://schemas.microsoft.com/office/powerpoint/2010/main" val="567510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if a given physical register does not appear as a source and it is not designated as arch,</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alternatively, another instruction that writes the same architectural reg commits,</a:t>
            </a:r>
          </a:p>
        </p:txBody>
      </p:sp>
      <p:sp>
        <p:nvSpPr>
          <p:cNvPr id="5" name="Rectangle 4">
            <a:extLst>
              <a:ext uri="{FF2B5EF4-FFF2-40B4-BE49-F238E27FC236}">
                <a16:creationId xmlns:a16="http://schemas.microsoft.com/office/drawing/2014/main" id="{FA6EF86C-3936-994C-8974-910B0678AE15}"/>
              </a:ext>
            </a:extLst>
          </p:cNvPr>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it may be reclaimed and reallocated;</a:t>
            </a:r>
          </a:p>
          <a:p>
            <a:pPr eaLnBrk="1" hangingPunct="1">
              <a:spcBef>
                <a:spcPct val="0"/>
              </a:spcBef>
              <a:buFontTx/>
              <a:buNone/>
            </a:pPr>
            <a:endParaRPr lang="en-US" altLang="zh-CN" dirty="0">
              <a:solidFill>
                <a:srgbClr val="00B0F0"/>
              </a:solidFill>
            </a:endParaRPr>
          </a:p>
        </p:txBody>
      </p:sp>
    </p:spTree>
    <p:extLst>
      <p:ext uri="{BB962C8B-B14F-4D97-AF65-F5344CB8AC3E}">
        <p14:creationId xmlns:p14="http://schemas.microsoft.com/office/powerpoint/2010/main" val="34625742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451390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9039066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5750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44565457"/>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9404580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38645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2997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Tree>
    <p:extLst>
      <p:ext uri="{BB962C8B-B14F-4D97-AF65-F5344CB8AC3E}">
        <p14:creationId xmlns:p14="http://schemas.microsoft.com/office/powerpoint/2010/main" val="35603716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619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7925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4671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3" name="Freeform 12">
            <a:extLst>
              <a:ext uri="{FF2B5EF4-FFF2-40B4-BE49-F238E27FC236}">
                <a16:creationId xmlns:a16="http://schemas.microsoft.com/office/drawing/2014/main" id="{74A30192-6B01-E798-FEA0-55BB301C2486}"/>
              </a:ext>
            </a:extLst>
          </p:cNvPr>
          <p:cNvSpPr/>
          <p:nvPr/>
        </p:nvSpPr>
        <p:spPr>
          <a:xfrm>
            <a:off x="1689364" y="4925568"/>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Freeform 11">
            <a:extLst>
              <a:ext uri="{FF2B5EF4-FFF2-40B4-BE49-F238E27FC236}">
                <a16:creationId xmlns:a16="http://schemas.microsoft.com/office/drawing/2014/main" id="{CF8CF8D3-F9D2-018B-DE65-3A75913540F3}"/>
              </a:ext>
            </a:extLst>
          </p:cNvPr>
          <p:cNvSpPr/>
          <p:nvPr/>
        </p:nvSpPr>
        <p:spPr>
          <a:xfrm>
            <a:off x="6096000" y="4953000"/>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432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Tree>
    <p:extLst>
      <p:ext uri="{BB962C8B-B14F-4D97-AF65-F5344CB8AC3E}">
        <p14:creationId xmlns:p14="http://schemas.microsoft.com/office/powerpoint/2010/main" val="10964848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x2, 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x5</a:t>
            </a:r>
            <a:endParaRPr lang="en-CN" kern="0" dirty="0"/>
          </a:p>
          <a:p>
            <a:pPr marL="0" indent="0">
              <a:buNone/>
            </a:pPr>
            <a:r>
              <a:rPr lang="en-US" kern="0" dirty="0">
                <a:solidFill>
                  <a:srgbClr val="EE008B"/>
                </a:solidFill>
              </a:rPr>
              <a:t>p3</a:t>
            </a:r>
            <a:r>
              <a:rPr lang="en-CN" kern="0" dirty="0"/>
              <a:t>, x7, x8</a:t>
            </a:r>
          </a:p>
          <a:p>
            <a:pPr marL="0" indent="0">
              <a:buNone/>
            </a:pPr>
            <a:r>
              <a:rPr lang="en-US" kern="0" dirty="0">
                <a:solidFill>
                  <a:srgbClr val="EE008B"/>
                </a:solidFill>
              </a:rPr>
              <a:t>p4</a:t>
            </a:r>
            <a:r>
              <a:rPr lang="en-US" kern="0" dirty="0"/>
              <a:t>, x8, x9</a:t>
            </a:r>
            <a:endParaRPr lang="en-CN" kern="0" dirty="0"/>
          </a:p>
          <a:p>
            <a:pPr marL="0" indent="0">
              <a:buNone/>
            </a:pPr>
            <a:r>
              <a:rPr lang="en-US" kern="0" dirty="0">
                <a:solidFill>
                  <a:srgbClr val="EE008B"/>
                </a:solidFill>
              </a:rPr>
              <a:t>p5</a:t>
            </a:r>
            <a:r>
              <a:rPr lang="en-CN" kern="0" dirty="0"/>
              <a:t>, x8, x9</a:t>
            </a:r>
          </a:p>
        </p:txBody>
      </p:sp>
    </p:spTree>
    <p:extLst>
      <p:ext uri="{BB962C8B-B14F-4D97-AF65-F5344CB8AC3E}">
        <p14:creationId xmlns:p14="http://schemas.microsoft.com/office/powerpoint/2010/main" val="14648443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x2</a:t>
            </a:r>
            <a:r>
              <a:rPr lang="en-US" kern="0" dirty="0"/>
              <a:t>, </a:t>
            </a:r>
            <a:r>
              <a:rPr lang="en-US" kern="0" dirty="0">
                <a:solidFill>
                  <a:srgbClr val="92D050"/>
                </a:solidFill>
              </a:rPr>
              <a:t>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x5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x7</a:t>
            </a:r>
            <a:r>
              <a:rPr lang="en-CN" kern="0" dirty="0"/>
              <a:t>, </a:t>
            </a:r>
            <a:r>
              <a:rPr lang="en-CN" kern="0" dirty="0">
                <a:solidFill>
                  <a:srgbClr val="92D050"/>
                </a:solidFill>
              </a:rPr>
              <a:t>x8</a:t>
            </a:r>
          </a:p>
          <a:p>
            <a:pPr marL="0" indent="0">
              <a:buNone/>
            </a:pPr>
            <a:r>
              <a:rPr lang="en-US" kern="0" dirty="0">
                <a:solidFill>
                  <a:srgbClr val="EE008B"/>
                </a:solidFill>
              </a:rPr>
              <a:t>p4</a:t>
            </a:r>
            <a:r>
              <a:rPr lang="en-US" kern="0" dirty="0"/>
              <a:t>, </a:t>
            </a:r>
            <a:r>
              <a:rPr lang="en-US" kern="0" dirty="0">
                <a:solidFill>
                  <a:srgbClr val="92D050"/>
                </a:solidFill>
              </a:rPr>
              <a:t>x8</a:t>
            </a:r>
            <a:r>
              <a:rPr lang="en-US" kern="0" dirty="0"/>
              <a:t>, </a:t>
            </a:r>
            <a:r>
              <a:rPr lang="en-US" kern="0" dirty="0">
                <a:solidFill>
                  <a:srgbClr val="92D050"/>
                </a:solidFill>
              </a:rPr>
              <a:t>x9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x8</a:t>
            </a:r>
            <a:r>
              <a:rPr lang="en-CN" kern="0" dirty="0"/>
              <a:t>, </a:t>
            </a:r>
            <a:r>
              <a:rPr lang="en-CN" kern="0" dirty="0">
                <a:solidFill>
                  <a:srgbClr val="92D050"/>
                </a:solidFill>
              </a:rPr>
              <a:t>x9</a:t>
            </a:r>
          </a:p>
        </p:txBody>
      </p:sp>
      <p:sp>
        <p:nvSpPr>
          <p:cNvPr id="7" name="Content Placeholder 2">
            <a:extLst>
              <a:ext uri="{FF2B5EF4-FFF2-40B4-BE49-F238E27FC236}">
                <a16:creationId xmlns:a16="http://schemas.microsoft.com/office/drawing/2014/main" id="{B9D510BA-0592-B32D-D48D-159C64450A68}"/>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143732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43975539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6275135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p12</a:t>
            </a:r>
            <a:r>
              <a:rPr lang="en-US" kern="0" dirty="0"/>
              <a:t>, </a:t>
            </a:r>
            <a:r>
              <a:rPr lang="en-US" kern="0" dirty="0">
                <a:solidFill>
                  <a:srgbClr val="92D050"/>
                </a:solidFill>
              </a:rPr>
              <a:t>p13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p15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p17</a:t>
            </a:r>
            <a:r>
              <a:rPr lang="en-CN" kern="0" dirty="0"/>
              <a:t>, </a:t>
            </a:r>
            <a:r>
              <a:rPr lang="en-CN" kern="0" dirty="0">
                <a:solidFill>
                  <a:srgbClr val="92D050"/>
                </a:solidFill>
              </a:rPr>
              <a:t>p18</a:t>
            </a:r>
          </a:p>
          <a:p>
            <a:pPr marL="0" indent="0">
              <a:buNone/>
            </a:pPr>
            <a:r>
              <a:rPr lang="en-US" kern="0" dirty="0">
                <a:solidFill>
                  <a:srgbClr val="EE008B"/>
                </a:solidFill>
              </a:rPr>
              <a:t>p4</a:t>
            </a:r>
            <a:r>
              <a:rPr lang="en-US" kern="0" dirty="0"/>
              <a:t>, </a:t>
            </a:r>
            <a:r>
              <a:rPr lang="en-US" kern="0" dirty="0">
                <a:solidFill>
                  <a:srgbClr val="92D050"/>
                </a:solidFill>
              </a:rPr>
              <a:t>p18</a:t>
            </a:r>
            <a:r>
              <a:rPr lang="en-US" kern="0" dirty="0"/>
              <a:t>, </a:t>
            </a:r>
            <a:r>
              <a:rPr lang="en-US" kern="0" dirty="0">
                <a:solidFill>
                  <a:srgbClr val="92D050"/>
                </a:solidFill>
              </a:rPr>
              <a:t>p19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p18</a:t>
            </a:r>
            <a:r>
              <a:rPr lang="en-CN" kern="0" dirty="0"/>
              <a:t>, </a:t>
            </a:r>
            <a:r>
              <a:rPr lang="en-CN" kern="0" dirty="0">
                <a:solidFill>
                  <a:srgbClr val="92D050"/>
                </a:solidFill>
              </a:rPr>
              <a:t>p19</a:t>
            </a:r>
          </a:p>
        </p:txBody>
      </p:sp>
      <p:sp>
        <p:nvSpPr>
          <p:cNvPr id="6" name="Content Placeholder 2">
            <a:extLst>
              <a:ext uri="{FF2B5EF4-FFF2-40B4-BE49-F238E27FC236}">
                <a16:creationId xmlns:a16="http://schemas.microsoft.com/office/drawing/2014/main" id="{A709A1C7-7296-6F07-8F33-B6E4460DDD22}"/>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6986831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Tree>
    <p:extLst>
      <p:ext uri="{BB962C8B-B14F-4D97-AF65-F5344CB8AC3E}">
        <p14:creationId xmlns:p14="http://schemas.microsoft.com/office/powerpoint/2010/main" val="24327487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191510183"/>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00B0F0"/>
                          </a:solidFill>
                        </a:rPr>
                        <a:t>p2</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0632795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380285109"/>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37262790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2890364685"/>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395344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endParaRPr lang="en-US" kern="0" dirty="0"/>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1298211007"/>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US" dirty="0">
                          <a:solidFill>
                            <a:schemeClr val="accent6">
                              <a:lumMod val="40000"/>
                              <a:lumOff val="60000"/>
                            </a:schemeClr>
                          </a:solidFill>
                        </a:rPr>
                        <a:t>p</a:t>
                      </a:r>
                      <a:r>
                        <a:rPr lang="en-CN" dirty="0">
                          <a:solidFill>
                            <a:schemeClr val="accent6">
                              <a:lumMod val="40000"/>
                              <a:lumOff val="60000"/>
                            </a:schemeClr>
                          </a:solidFill>
                        </a:rPr>
                        <a:t>7</a:t>
                      </a:r>
                      <a:r>
                        <a:rPr lang="en-CN" dirty="0">
                          <a:solidFill>
                            <a:schemeClr val="accent6">
                              <a:lumMod val="40000"/>
                              <a:lumOff val="60000"/>
                            </a:schemeClr>
                          </a:solidFill>
                          <a:sym typeface="Wingdings" pitchFamily="2" charset="2"/>
                        </a:rPr>
                        <a:t></a:t>
                      </a:r>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9569346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2606701973"/>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13997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3491530676"/>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
        <p:nvSpPr>
          <p:cNvPr id="7" name="Content Placeholder 2">
            <a:extLst>
              <a:ext uri="{FF2B5EF4-FFF2-40B4-BE49-F238E27FC236}">
                <a16:creationId xmlns:a16="http://schemas.microsoft.com/office/drawing/2014/main" id="{76870F8A-46F1-D4A2-6AA1-E3B0D8D31BA4}"/>
              </a:ext>
            </a:extLst>
          </p:cNvPr>
          <p:cNvSpPr txBox="1">
            <a:spLocks/>
          </p:cNvSpPr>
          <p:nvPr/>
        </p:nvSpPr>
        <p:spPr bwMode="auto">
          <a:xfrm>
            <a:off x="1869602" y="6224400"/>
            <a:ext cx="1219198" cy="42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dirty="0">
                <a:solidFill>
                  <a:schemeClr val="accent6">
                    <a:lumMod val="40000"/>
                    <a:lumOff val="60000"/>
                  </a:schemeClr>
                </a:solidFill>
              </a:rPr>
              <a:t>p</a:t>
            </a:r>
            <a:r>
              <a:rPr lang="en-CN" sz="1800" dirty="0">
                <a:solidFill>
                  <a:schemeClr val="accent6">
                    <a:lumMod val="40000"/>
                    <a:lumOff val="60000"/>
                  </a:schemeClr>
                </a:solidFill>
              </a:rPr>
              <a:t>9</a:t>
            </a:r>
            <a:r>
              <a:rPr lang="en-CN" sz="1800" dirty="0">
                <a:solidFill>
                  <a:schemeClr val="accent6">
                    <a:lumMod val="40000"/>
                    <a:lumOff val="60000"/>
                  </a:schemeClr>
                </a:solidFill>
                <a:sym typeface="Wingdings" pitchFamily="2" charset="2"/>
              </a:rPr>
              <a:t></a:t>
            </a:r>
            <a:r>
              <a:rPr lang="en-CN" sz="1800" dirty="0">
                <a:solidFill>
                  <a:srgbClr val="EE008B"/>
                </a:solidFill>
                <a:sym typeface="Wingdings" pitchFamily="2" charset="2"/>
              </a:rPr>
              <a:t>p11</a:t>
            </a:r>
            <a:endParaRPr lang="en-CN" sz="1800" dirty="0">
              <a:solidFill>
                <a:srgbClr val="EE008B"/>
              </a:solidFill>
            </a:endParaRPr>
          </a:p>
        </p:txBody>
      </p:sp>
    </p:spTree>
    <p:extLst>
      <p:ext uri="{BB962C8B-B14F-4D97-AF65-F5344CB8AC3E}">
        <p14:creationId xmlns:p14="http://schemas.microsoft.com/office/powerpoint/2010/main" val="14723822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p>
          <a:p>
            <a:pPr marL="0" indent="0">
              <a:buNone/>
            </a:pPr>
            <a:r>
              <a:rPr lang="en-US" kern="0" dirty="0">
                <a:solidFill>
                  <a:srgbClr val="EE008B"/>
                </a:solidFill>
              </a:rPr>
              <a:t>p12</a:t>
            </a:r>
            <a:r>
              <a:rPr lang="en-US" kern="0" dirty="0"/>
              <a:t>,</a:t>
            </a:r>
            <a:r>
              <a:rPr lang="en-US" kern="0" dirty="0">
                <a:solidFill>
                  <a:srgbClr val="EE008B"/>
                </a:solidFill>
              </a:rPr>
              <a:t> </a:t>
            </a:r>
            <a:r>
              <a:rPr lang="en-US" kern="0" dirty="0">
                <a:solidFill>
                  <a:srgbClr val="00B0F0"/>
                </a:solidFill>
              </a:rPr>
              <a:t>p5</a:t>
            </a:r>
            <a:r>
              <a:rPr lang="en-US" kern="0" dirty="0"/>
              <a:t>,</a:t>
            </a:r>
            <a:r>
              <a:rPr lang="en-US" kern="0" dirty="0">
                <a:solidFill>
                  <a:srgbClr val="EE008B"/>
                </a:solidFill>
              </a:rPr>
              <a:t> p11</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extLst>
              <p:ext uri="{D42A27DB-BD31-4B8C-83A1-F6EECF244321}">
                <p14:modId xmlns:p14="http://schemas.microsoft.com/office/powerpoint/2010/main" val="1384481552"/>
              </p:ext>
            </p:extLst>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rPr>
                        <a:t>p11</a:t>
                      </a: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EE008B"/>
                          </a:solidFill>
                        </a:rPr>
                        <a:t>p12</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3222563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in-order vs out-of-order!</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buNone/>
            </a:pPr>
            <a:r>
              <a:rPr lang="en-US" dirty="0">
                <a:solidFill>
                  <a:srgbClr val="EE008B"/>
                </a:solidFill>
              </a:rPr>
              <a:t>f</a:t>
            </a:r>
            <a:r>
              <a:rPr lang="en-CN" dirty="0">
                <a:solidFill>
                  <a:srgbClr val="EE008B"/>
                </a:solidFill>
              </a:rPr>
              <a:t>or in-order execution, all instructions after a stalled instruction cannot proceed</a:t>
            </a:r>
          </a:p>
        </p:txBody>
      </p:sp>
    </p:spTree>
    <p:extLst>
      <p:ext uri="{BB962C8B-B14F-4D97-AF65-F5344CB8AC3E}">
        <p14:creationId xmlns:p14="http://schemas.microsoft.com/office/powerpoint/2010/main" val="684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071987267"/>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976278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p>
        </p:txBody>
      </p:sp>
    </p:spTree>
    <p:extLst>
      <p:ext uri="{BB962C8B-B14F-4D97-AF65-F5344CB8AC3E}">
        <p14:creationId xmlns:p14="http://schemas.microsoft.com/office/powerpoint/2010/main" val="12502230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Tree>
    <p:extLst>
      <p:ext uri="{BB962C8B-B14F-4D97-AF65-F5344CB8AC3E}">
        <p14:creationId xmlns:p14="http://schemas.microsoft.com/office/powerpoint/2010/main" val="16783180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椭圆 8">
            <a:extLst>
              <a:ext uri="{FF2B5EF4-FFF2-40B4-BE49-F238E27FC236}">
                <a16:creationId xmlns:a16="http://schemas.microsoft.com/office/drawing/2014/main" id="{61832919-E9E2-BDEA-2EE6-3C785822891E}"/>
              </a:ext>
            </a:extLst>
          </p:cNvPr>
          <p:cNvSpPr/>
          <p:nvPr/>
        </p:nvSpPr>
        <p:spPr>
          <a:xfrm>
            <a:off x="4114800" y="2286000"/>
            <a:ext cx="1524000" cy="5334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Content Placeholder 2">
            <a:extLst>
              <a:ext uri="{FF2B5EF4-FFF2-40B4-BE49-F238E27FC236}">
                <a16:creationId xmlns:a16="http://schemas.microsoft.com/office/drawing/2014/main" id="{682F2F8C-359A-A408-E1D8-FA3ABBEE68A5}"/>
              </a:ext>
            </a:extLst>
          </p:cNvPr>
          <p:cNvSpPr txBox="1">
            <a:spLocks/>
          </p:cNvSpPr>
          <p:nvPr/>
        </p:nvSpPr>
        <p:spPr bwMode="auto">
          <a:xfrm>
            <a:off x="0" y="4686300"/>
            <a:ext cx="69342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kern="0" dirty="0">
                <a:solidFill>
                  <a:srgbClr val="EE008B"/>
                </a:solidFill>
              </a:rPr>
              <a:t>execute</a:t>
            </a:r>
            <a:r>
              <a:rPr lang="en-US" sz="2800" kern="0" dirty="0">
                <a:solidFill>
                  <a:srgbClr val="EE008B"/>
                </a:solidFill>
              </a:rPr>
              <a:t> upon FP units and operands are available;</a:t>
            </a:r>
          </a:p>
        </p:txBody>
      </p:sp>
      <p:sp>
        <p:nvSpPr>
          <p:cNvPr id="9" name="Content Placeholder 2">
            <a:extLst>
              <a:ext uri="{FF2B5EF4-FFF2-40B4-BE49-F238E27FC236}">
                <a16:creationId xmlns:a16="http://schemas.microsoft.com/office/drawing/2014/main" id="{9A1F3191-B2FC-34A2-754E-E53D2784A5DA}"/>
              </a:ext>
            </a:extLst>
          </p:cNvPr>
          <p:cNvSpPr txBox="1">
            <a:spLocks/>
          </p:cNvSpPr>
          <p:nvPr/>
        </p:nvSpPr>
        <p:spPr bwMode="auto">
          <a:xfrm>
            <a:off x="0" y="1257300"/>
            <a:ext cx="43434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dirty="0">
                <a:solidFill>
                  <a:srgbClr val="00B0F0"/>
                </a:solidFill>
              </a:rPr>
              <a:t>issue</a:t>
            </a:r>
            <a:r>
              <a:rPr lang="en-US" sz="2800" dirty="0">
                <a:solidFill>
                  <a:srgbClr val="00B0F0"/>
                </a:solidFill>
              </a:rPr>
              <a:t> an instruction </a:t>
            </a:r>
            <a:r>
              <a:rPr lang="zh-CN" altLang="en-US" sz="2800" dirty="0">
                <a:solidFill>
                  <a:srgbClr val="00B0F0"/>
                </a:solidFill>
              </a:rPr>
              <a:t>                      </a:t>
            </a:r>
            <a:r>
              <a:rPr lang="en-US" sz="2800" dirty="0">
                <a:solidFill>
                  <a:srgbClr val="00B0F0"/>
                </a:solidFill>
              </a:rPr>
              <a:t>if no structural hazard;</a:t>
            </a:r>
          </a:p>
        </p:txBody>
      </p:sp>
      <p:sp>
        <p:nvSpPr>
          <p:cNvPr id="7" name="椭圆 8">
            <a:extLst>
              <a:ext uri="{FF2B5EF4-FFF2-40B4-BE49-F238E27FC236}">
                <a16:creationId xmlns:a16="http://schemas.microsoft.com/office/drawing/2014/main" id="{426BC210-FB3C-0517-4925-848928560881}"/>
              </a:ext>
            </a:extLst>
          </p:cNvPr>
          <p:cNvSpPr/>
          <p:nvPr/>
        </p:nvSpPr>
        <p:spPr>
          <a:xfrm>
            <a:off x="0" y="5600700"/>
            <a:ext cx="8077200" cy="937129"/>
          </a:xfrm>
          <a:prstGeom prst="ellipse">
            <a:avLst/>
          </a:prstGeom>
          <a:noFill/>
          <a:ln w="57150">
            <a:solidFill>
              <a:srgbClr val="EE00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EE008B"/>
              </a:solidFill>
            </a:endParaRPr>
          </a:p>
        </p:txBody>
      </p:sp>
      <p:sp>
        <p:nvSpPr>
          <p:cNvPr id="10" name="Content Placeholder 2">
            <a:extLst>
              <a:ext uri="{FF2B5EF4-FFF2-40B4-BE49-F238E27FC236}">
                <a16:creationId xmlns:a16="http://schemas.microsoft.com/office/drawing/2014/main" id="{5116DA6B-71DA-ADB2-2C6D-25DE18F4C3F6}"/>
              </a:ext>
            </a:extLst>
          </p:cNvPr>
          <p:cNvSpPr>
            <a:spLocks noGrp="1"/>
          </p:cNvSpPr>
          <p:nvPr>
            <p:ph idx="1"/>
          </p:nvPr>
        </p:nvSpPr>
        <p:spPr>
          <a:xfrm>
            <a:off x="0" y="1"/>
            <a:ext cx="9144000" cy="990599"/>
          </a:xfrm>
          <a:noFill/>
        </p:spPr>
        <p:txBody>
          <a:bodyPr/>
          <a:lstStyle/>
          <a:p>
            <a:pPr marL="0" indent="0">
              <a:buNone/>
            </a:pPr>
            <a:r>
              <a:rPr lang="en-US" sz="2800" b="1" dirty="0">
                <a:solidFill>
                  <a:srgbClr val="92D050"/>
                </a:solidFill>
              </a:rPr>
              <a:t>write</a:t>
            </a:r>
            <a:r>
              <a:rPr lang="zh-CN" altLang="en-US" sz="2800" dirty="0">
                <a:solidFill>
                  <a:srgbClr val="92D050"/>
                </a:solidFill>
              </a:rPr>
              <a:t> </a:t>
            </a:r>
            <a:r>
              <a:rPr lang="en-US" sz="2800" dirty="0">
                <a:solidFill>
                  <a:srgbClr val="92D050"/>
                </a:solidFill>
              </a:rPr>
              <a:t>results on </a:t>
            </a:r>
            <a:r>
              <a:rPr lang="en-US" sz="2800" b="1" dirty="0">
                <a:solidFill>
                  <a:srgbClr val="92D050"/>
                </a:solidFill>
              </a:rPr>
              <a:t>CDB</a:t>
            </a:r>
            <a:r>
              <a:rPr lang="en-US" sz="2800" dirty="0">
                <a:solidFill>
                  <a:srgbClr val="92D050"/>
                </a:solidFill>
              </a:rPr>
              <a:t>, which </a:t>
            </a:r>
            <a:r>
              <a:rPr lang="en-US" sz="2800" b="1" dirty="0">
                <a:solidFill>
                  <a:srgbClr val="92D050"/>
                </a:solidFill>
              </a:rPr>
              <a:t>broadcasts</a:t>
            </a:r>
            <a:r>
              <a:rPr lang="en-US" sz="2800" dirty="0">
                <a:solidFill>
                  <a:srgbClr val="92D050"/>
                </a:solidFill>
              </a:rPr>
              <a:t> results to FP registers, reservation stations, store buffers</a:t>
            </a:r>
          </a:p>
          <a:p>
            <a:pPr marL="0" indent="0">
              <a:buNone/>
            </a:pPr>
            <a:endParaRPr lang="en-US" sz="2800" dirty="0">
              <a:solidFill>
                <a:srgbClr val="92D050"/>
              </a:solidFill>
            </a:endParaRPr>
          </a:p>
        </p:txBody>
      </p:sp>
      <p:sp>
        <p:nvSpPr>
          <p:cNvPr id="11" name="椭圆 8">
            <a:extLst>
              <a:ext uri="{FF2B5EF4-FFF2-40B4-BE49-F238E27FC236}">
                <a16:creationId xmlns:a16="http://schemas.microsoft.com/office/drawing/2014/main" id="{8EFABFDF-0296-4363-F17E-CF0AFE1AC76E}"/>
              </a:ext>
            </a:extLst>
          </p:cNvPr>
          <p:cNvSpPr/>
          <p:nvPr/>
        </p:nvSpPr>
        <p:spPr>
          <a:xfrm>
            <a:off x="4191000" y="6400800"/>
            <a:ext cx="3200400" cy="434897"/>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0930265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t>Issue</a:t>
            </a:r>
          </a:p>
          <a:p>
            <a:r>
              <a:rPr lang="en-CN" dirty="0"/>
              <a:t>Execute</a:t>
            </a:r>
          </a:p>
          <a:p>
            <a:r>
              <a:rPr lang="en-CN" dirty="0"/>
              <a:t>Write result</a:t>
            </a:r>
          </a:p>
        </p:txBody>
      </p:sp>
    </p:spTree>
    <p:extLst>
      <p:ext uri="{BB962C8B-B14F-4D97-AF65-F5344CB8AC3E}">
        <p14:creationId xmlns:p14="http://schemas.microsoft.com/office/powerpoint/2010/main" val="33338091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solidFill>
                  <a:srgbClr val="00B0F0"/>
                </a:solidFill>
              </a:rPr>
              <a:t>Issue/Dispatch                                  </a:t>
            </a:r>
            <a:r>
              <a:rPr lang="en-CN" dirty="0"/>
              <a:t>get next instr from instr queue head upon empty reservation-station/buffer; rename registers if necessary; </a:t>
            </a:r>
          </a:p>
          <a:p>
            <a:r>
              <a:rPr lang="en-CN" dirty="0"/>
              <a:t>Execute</a:t>
            </a:r>
          </a:p>
          <a:p>
            <a:r>
              <a:rPr lang="en-CN" dirty="0"/>
              <a:t>Write result</a:t>
            </a:r>
          </a:p>
        </p:txBody>
      </p:sp>
    </p:spTree>
    <p:extLst>
      <p:ext uri="{BB962C8B-B14F-4D97-AF65-F5344CB8AC3E}">
        <p14:creationId xmlns:p14="http://schemas.microsoft.com/office/powerpoint/2010/main" val="1954344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solidFill>
                  <a:srgbClr val="00B0F0"/>
                </a:solidFill>
              </a:rPr>
              <a:t>Execute                                              </a:t>
            </a:r>
            <a:r>
              <a:rPr lang="en-CN" dirty="0"/>
              <a:t>when all operands are available, execute the operation at functional unit; </a:t>
            </a:r>
            <a:r>
              <a:rPr lang="en-CN" dirty="0">
                <a:solidFill>
                  <a:srgbClr val="EE008B"/>
                </a:solidFill>
              </a:rPr>
              <a:t>no instr is allowed to execute until a branch that preceds the instruction in program order has completed;</a:t>
            </a:r>
          </a:p>
          <a:p>
            <a:r>
              <a:rPr lang="en-CN" dirty="0"/>
              <a:t>Write result</a:t>
            </a:r>
          </a:p>
        </p:txBody>
      </p:sp>
    </p:spTree>
    <p:extLst>
      <p:ext uri="{BB962C8B-B14F-4D97-AF65-F5344CB8AC3E}">
        <p14:creationId xmlns:p14="http://schemas.microsoft.com/office/powerpoint/2010/main" val="30420540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t>Execute</a:t>
            </a:r>
          </a:p>
          <a:p>
            <a:r>
              <a:rPr lang="en-CN" dirty="0">
                <a:solidFill>
                  <a:srgbClr val="00B0F0"/>
                </a:solidFill>
              </a:rPr>
              <a:t>Write result                                       </a:t>
            </a:r>
            <a:r>
              <a:rPr lang="en-CN" dirty="0"/>
              <a:t>when the result is available, write it on CDB, which broadcasts it to registers, reservation stations, and store buffers</a:t>
            </a:r>
          </a:p>
        </p:txBody>
      </p:sp>
    </p:spTree>
    <p:extLst>
      <p:ext uri="{BB962C8B-B14F-4D97-AF65-F5344CB8AC3E}">
        <p14:creationId xmlns:p14="http://schemas.microsoft.com/office/powerpoint/2010/main" val="26936923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Tree>
    <p:extLst>
      <p:ext uri="{BB962C8B-B14F-4D97-AF65-F5344CB8AC3E}">
        <p14:creationId xmlns:p14="http://schemas.microsoft.com/office/powerpoint/2010/main" val="35297270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
        <p:nvSpPr>
          <p:cNvPr id="5" name="AutoShape 5">
            <a:extLst>
              <a:ext uri="{FF2B5EF4-FFF2-40B4-BE49-F238E27FC236}">
                <a16:creationId xmlns:a16="http://schemas.microsoft.com/office/drawing/2014/main" id="{3EB2D967-7276-9A40-B868-FFB46CFD1F65}"/>
              </a:ext>
            </a:extLst>
          </p:cNvPr>
          <p:cNvSpPr>
            <a:spLocks noChangeArrowheads="1"/>
          </p:cNvSpPr>
          <p:nvPr/>
        </p:nvSpPr>
        <p:spPr bwMode="auto">
          <a:xfrm>
            <a:off x="0" y="4991100"/>
            <a:ext cx="9144000" cy="10287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39C7EAC7-5558-4A4A-9625-970C9E357AE6}"/>
              </a:ext>
            </a:extLst>
          </p:cNvPr>
          <p:cNvSpPr txBox="1">
            <a:spLocks/>
          </p:cNvSpPr>
          <p:nvPr/>
        </p:nvSpPr>
        <p:spPr bwMode="auto">
          <a:xfrm>
            <a:off x="4648201" y="4457700"/>
            <a:ext cx="4495799" cy="5715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FontTx/>
              <a:buNone/>
            </a:pPr>
            <a:r>
              <a:rPr lang="en-US" sz="2800" b="1" kern="0" dirty="0">
                <a:solidFill>
                  <a:srgbClr val="00B0F0"/>
                </a:solidFill>
              </a:rPr>
              <a:t>for load/store buffer</a:t>
            </a:r>
          </a:p>
          <a:p>
            <a:pPr marL="0" indent="0" algn="r">
              <a:buFontTx/>
              <a:buNone/>
            </a:pPr>
            <a:endParaRPr lang="en-US" sz="2800" kern="0" dirty="0">
              <a:solidFill>
                <a:srgbClr val="00B0F0"/>
              </a:solidFill>
            </a:endParaRPr>
          </a:p>
        </p:txBody>
      </p:sp>
    </p:spTree>
    <p:extLst>
      <p:ext uri="{BB962C8B-B14F-4D97-AF65-F5344CB8AC3E}">
        <p14:creationId xmlns:p14="http://schemas.microsoft.com/office/powerpoint/2010/main" val="25751156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FFF9-C7B1-C849-AD14-8ACA3CABF441}"/>
              </a:ext>
            </a:extLst>
          </p:cNvPr>
          <p:cNvSpPr>
            <a:spLocks noGrp="1"/>
          </p:cNvSpPr>
          <p:nvPr>
            <p:ph type="title"/>
          </p:nvPr>
        </p:nvSpPr>
        <p:spPr/>
        <p:txBody>
          <a:bodyPr/>
          <a:lstStyle/>
          <a:p>
            <a:r>
              <a:rPr lang="en-CN" dirty="0"/>
              <a:t>Register</a:t>
            </a:r>
            <a:r>
              <a:rPr lang="zh-CN" altLang="en-US" dirty="0"/>
              <a:t> </a:t>
            </a:r>
            <a:r>
              <a:rPr lang="en-US" altLang="zh-CN" dirty="0"/>
              <a:t>File</a:t>
            </a:r>
            <a:r>
              <a:rPr lang="zh-CN" altLang="en-US" dirty="0"/>
              <a:t> </a:t>
            </a:r>
            <a:r>
              <a:rPr lang="en-US" altLang="zh-CN" dirty="0"/>
              <a:t>Status</a:t>
            </a:r>
            <a:endParaRPr lang="en-CN" dirty="0"/>
          </a:p>
        </p:txBody>
      </p:sp>
      <p:sp>
        <p:nvSpPr>
          <p:cNvPr id="3" name="Content Placeholder 2">
            <a:extLst>
              <a:ext uri="{FF2B5EF4-FFF2-40B4-BE49-F238E27FC236}">
                <a16:creationId xmlns:a16="http://schemas.microsoft.com/office/drawing/2014/main" id="{A912900B-8CE5-384B-87C2-B660810E7BDB}"/>
              </a:ext>
            </a:extLst>
          </p:cNvPr>
          <p:cNvSpPr>
            <a:spLocks noGrp="1"/>
          </p:cNvSpPr>
          <p:nvPr>
            <p:ph idx="1"/>
          </p:nvPr>
        </p:nvSpPr>
        <p:spPr/>
        <p:txBody>
          <a:bodyPr/>
          <a:lstStyle/>
          <a:p>
            <a:r>
              <a:rPr lang="en-CN" dirty="0"/>
              <a:t>One field                                          </a:t>
            </a:r>
            <a:r>
              <a:rPr lang="en-CN" dirty="0">
                <a:solidFill>
                  <a:srgbClr val="00B0F0"/>
                </a:solidFill>
              </a:rPr>
              <a:t>Qi</a:t>
            </a:r>
            <a:r>
              <a:rPr lang="en-CN" dirty="0"/>
              <a:t>: number of the researvation station that contains the operation whose result should be stored into this register;                                            set to blank or 0 if no currently active instruction is computing a result destined for this register </a:t>
            </a:r>
            <a:r>
              <a:rPr lang="en-CN" dirty="0">
                <a:sym typeface="Wingdings" pitchFamily="2" charset="2"/>
              </a:rPr>
              <a:t> the value is simply the register contents</a:t>
            </a:r>
            <a:r>
              <a:rPr lang="en-CN" dirty="0"/>
              <a:t>                  </a:t>
            </a:r>
          </a:p>
        </p:txBody>
      </p:sp>
    </p:spTree>
    <p:extLst>
      <p:ext uri="{BB962C8B-B14F-4D97-AF65-F5344CB8AC3E}">
        <p14:creationId xmlns:p14="http://schemas.microsoft.com/office/powerpoint/2010/main" val="94590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416554126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8106775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60F9-E6FC-774C-8681-A1F4DCFDF042}"/>
              </a:ext>
            </a:extLst>
          </p:cNvPr>
          <p:cNvSpPr>
            <a:spLocks noGrp="1"/>
          </p:cNvSpPr>
          <p:nvPr>
            <p:ph type="title"/>
          </p:nvPr>
        </p:nvSpPr>
        <p:spPr/>
        <p:txBody>
          <a:bodyPr/>
          <a:lstStyle/>
          <a:p>
            <a:r>
              <a:rPr lang="en-CN" dirty="0"/>
              <a:t>Load/Store Buffer Status</a:t>
            </a:r>
          </a:p>
        </p:txBody>
      </p:sp>
      <p:sp>
        <p:nvSpPr>
          <p:cNvPr id="3" name="Content Placeholder 2">
            <a:extLst>
              <a:ext uri="{FF2B5EF4-FFF2-40B4-BE49-F238E27FC236}">
                <a16:creationId xmlns:a16="http://schemas.microsoft.com/office/drawing/2014/main" id="{1B45CCAD-2114-F742-8FAD-DE376E3FBE80}"/>
              </a:ext>
            </a:extLst>
          </p:cNvPr>
          <p:cNvSpPr>
            <a:spLocks noGrp="1"/>
          </p:cNvSpPr>
          <p:nvPr>
            <p:ph idx="1"/>
          </p:nvPr>
        </p:nvSpPr>
        <p:spPr/>
        <p:txBody>
          <a:bodyPr/>
          <a:lstStyle/>
          <a:p>
            <a:r>
              <a:rPr lang="en-US" dirty="0"/>
              <a:t>O</a:t>
            </a:r>
            <a:r>
              <a:rPr lang="en-CN" dirty="0"/>
              <a:t>ne field                                            </a:t>
            </a:r>
            <a:r>
              <a:rPr lang="en-CN" dirty="0">
                <a:solidFill>
                  <a:srgbClr val="00B0F0"/>
                </a:solidFill>
              </a:rPr>
              <a:t>A</a:t>
            </a:r>
            <a:r>
              <a:rPr lang="en-CN"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CN" dirty="0"/>
          </a:p>
        </p:txBody>
      </p:sp>
    </p:spTree>
    <p:extLst>
      <p:ext uri="{BB962C8B-B14F-4D97-AF65-F5344CB8AC3E}">
        <p14:creationId xmlns:p14="http://schemas.microsoft.com/office/powerpoint/2010/main" val="42104985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Tree>
    <p:extLst>
      <p:ext uri="{BB962C8B-B14F-4D97-AF65-F5344CB8AC3E}">
        <p14:creationId xmlns:p14="http://schemas.microsoft.com/office/powerpoint/2010/main" val="36742028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2030314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477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914368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303159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155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17595744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r>
              <a:rPr lang="en-US" altLang="zh-CN" sz="3600" b="1" dirty="0">
                <a:solidFill>
                  <a:srgbClr val="00B0F0"/>
                </a:solidFill>
              </a:rPr>
              <a:t>: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lang="en-US" altLang="zh-CN" sz="3600" b="1" dirty="0">
                <a:solidFill>
                  <a:srgbClr val="00B0F0"/>
                </a:solidFill>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buffer</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fadd</a:t>
            </a:r>
            <a:r>
              <a:rPr lang="en-US" altLang="zh-CN" sz="3600" b="1" dirty="0">
                <a:solidFill>
                  <a:srgbClr val="00B0F0"/>
                </a:solidFill>
              </a:rPr>
              <a:t> latter write wins</a:t>
            </a:r>
            <a:endParaRPr kumimoji="0" lang="en-US" altLang="zh-CN" sz="3600" b="1" i="0" u="none" strike="noStrike" kern="1200" cap="none" spc="0" normalizeH="0" baseline="0" noProof="0" dirty="0">
              <a:ln>
                <a:noFill/>
              </a:ln>
              <a:solidFill>
                <a:srgbClr val="00B0F0"/>
              </a:solidFill>
              <a:effectLst/>
              <a:uLnTx/>
              <a:uFillTx/>
            </a:endParaRPr>
          </a:p>
        </p:txBody>
      </p:sp>
    </p:spTree>
    <p:extLst>
      <p:ext uri="{BB962C8B-B14F-4D97-AF65-F5344CB8AC3E}">
        <p14:creationId xmlns:p14="http://schemas.microsoft.com/office/powerpoint/2010/main" val="16667563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spTree>
    <p:extLst>
      <p:ext uri="{BB962C8B-B14F-4D97-AF65-F5344CB8AC3E}">
        <p14:creationId xmlns:p14="http://schemas.microsoft.com/office/powerpoint/2010/main" val="323108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a:t>
            </a:r>
          </a:p>
        </p:txBody>
      </p:sp>
    </p:spTree>
    <p:extLst>
      <p:ext uri="{BB962C8B-B14F-4D97-AF65-F5344CB8AC3E}">
        <p14:creationId xmlns:p14="http://schemas.microsoft.com/office/powerpoint/2010/main" val="362003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974568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727041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4015799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a:extLst>
              <a:ext uri="{FF2B5EF4-FFF2-40B4-BE49-F238E27FC236}">
                <a16:creationId xmlns:a16="http://schemas.microsoft.com/office/drawing/2014/main" id="{9F03D50E-3178-CB4A-B7A9-31388BC1190C}"/>
              </a:ext>
            </a:extLst>
          </p:cNvPr>
          <p:cNvCxnSpPr>
            <a:cxnSpLocks/>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B0414BE-65D9-5E44-868B-6979C92E9A9C}"/>
              </a:ext>
            </a:extLst>
          </p:cNvPr>
          <p:cNvCxnSpPr>
            <a:cxnSpLocks/>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8283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a:t>
            </a:r>
            <a:r>
              <a:rPr lang="en-US" altLang="zh-CN" sz="2000" b="1" dirty="0">
                <a:solidFill>
                  <a:schemeClr val="bg1"/>
                </a:solidFill>
              </a:rPr>
              <a:t>completed and written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85FC948-0A55-E042-98BA-AEA77C115BC7}"/>
              </a:ext>
            </a:extLst>
          </p:cNvPr>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DE52AC39-023E-2A48-BA1A-AAB8E0422F4B}"/>
              </a:ext>
            </a:extLst>
          </p:cNvPr>
          <p:cNvCxnSpPr>
            <a:cxnSpLocks/>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DCDD365D-98EE-A449-9987-15452CBBCF26}"/>
              </a:ext>
            </a:extLst>
          </p:cNvPr>
          <p:cNvCxnSpPr>
            <a:cxnSpLocks/>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43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3209EE8B-506F-0742-BD5E-9B05F8B0C5FA}"/>
              </a:ext>
            </a:extLst>
          </p:cNvPr>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err="1">
                <a:solidFill>
                  <a:schemeClr val="bg1"/>
                </a:solidFill>
              </a:rPr>
              <a:t>fld</a:t>
            </a:r>
            <a:r>
              <a:rPr lang="en-US" altLang="zh-CN" sz="1600" b="1" dirty="0">
                <a:solidFill>
                  <a:schemeClr val="bg1"/>
                </a:solidFill>
              </a:rPr>
              <a:t> has completed and written </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80D38511-D8AB-9148-81DB-108266CEACEE}"/>
              </a:ext>
            </a:extLst>
          </p:cNvPr>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computed effective address</a:t>
            </a:r>
            <a:endParaRPr kumimoji="0" lang="en-US" altLang="zh-CN" sz="1600" b="1" i="0" u="none" strike="noStrike" kern="1200" cap="none" spc="0" normalizeH="0" baseline="0" noProof="0" dirty="0">
              <a:ln>
                <a:noFill/>
              </a:ln>
              <a:solidFill>
                <a:schemeClr val="bg1"/>
              </a:solidFill>
              <a:effectLst/>
              <a:uLnTx/>
              <a:uFillTx/>
            </a:endParaRPr>
          </a:p>
        </p:txBody>
      </p: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71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5094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a:t>
            </a:r>
            <a:r>
              <a:rPr lang="en-US" altLang="zh-CN" sz="2000" b="1" dirty="0">
                <a:solidFill>
                  <a:schemeClr val="bg1"/>
                </a:solidFill>
              </a:rPr>
              <a:t>f2 from </a:t>
            </a:r>
            <a:r>
              <a:rPr lang="en-US" altLang="zh-CN" sz="2000" b="1" dirty="0" err="1">
                <a:solidFill>
                  <a:schemeClr val="bg1"/>
                </a:solidFill>
              </a:rPr>
              <a:t>fld</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f0  </a:t>
            </a:r>
            <a:r>
              <a:rPr lang="en-US" altLang="zh-CN" sz="2000" b="1" dirty="0" err="1">
                <a:solidFill>
                  <a:srgbClr val="00B0F0"/>
                </a:solidFill>
                <a:sym typeface="Wingdings" pitchFamily="2" charset="2"/>
              </a:rPr>
              <a:t>fmul</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75176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sym typeface="Wingdings" pitchFamily="2" charset="2"/>
              </a:rPr>
              <a:t>f0  </a:t>
            </a:r>
            <a:r>
              <a:rPr lang="en-US" altLang="zh-CN" sz="1600" b="1" dirty="0" err="1">
                <a:solidFill>
                  <a:schemeClr val="bg1"/>
                </a:solidFill>
                <a:sym typeface="Wingdings" pitchFamily="2" charset="2"/>
              </a:rPr>
              <a:t>fmul</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22" name="Rectangle 4">
            <a:extLst>
              <a:ext uri="{FF2B5EF4-FFF2-40B4-BE49-F238E27FC236}">
                <a16:creationId xmlns:a16="http://schemas.microsoft.com/office/drawing/2014/main" id="{B45CD3C0-FDF4-4643-95A8-754B0D75D9D6}"/>
              </a:ext>
            </a:extLst>
          </p:cNvPr>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wait for f8 from </a:t>
            </a:r>
            <a:r>
              <a:rPr lang="en-US" altLang="zh-CN" sz="2000" b="1" dirty="0" err="1">
                <a:solidFill>
                  <a:srgbClr val="00B0F0"/>
                </a:solidFill>
                <a:sym typeface="Wingdings" pitchFamily="2" charset="2"/>
              </a:rPr>
              <a:t>fsub</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347723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Tree>
    <p:extLst>
      <p:ext uri="{BB962C8B-B14F-4D97-AF65-F5344CB8AC3E}">
        <p14:creationId xmlns:p14="http://schemas.microsoft.com/office/powerpoint/2010/main" val="348159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extLst>
      <p:ext uri="{BB962C8B-B14F-4D97-AF65-F5344CB8AC3E}">
        <p14:creationId xmlns:p14="http://schemas.microsoft.com/office/powerpoint/2010/main" val="280732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5" name="AutoShape 5">
            <a:extLst>
              <a:ext uri="{FF2B5EF4-FFF2-40B4-BE49-F238E27FC236}">
                <a16:creationId xmlns:a16="http://schemas.microsoft.com/office/drawing/2014/main" id="{B0F6FF08-4E68-3046-9B82-83071B519297}"/>
              </a:ext>
            </a:extLst>
          </p:cNvPr>
          <p:cNvSpPr>
            <a:spLocks noChangeArrowheads="1"/>
          </p:cNvSpPr>
          <p:nvPr/>
        </p:nvSpPr>
        <p:spPr bwMode="auto">
          <a:xfrm>
            <a:off x="0" y="2693194"/>
            <a:ext cx="691200" cy="325040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C283817F-68B3-1E4B-8383-8BF989404A2F}"/>
              </a:ext>
            </a:extLst>
          </p:cNvPr>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5D7E4D0-9BA1-BB42-B052-C075EA14A904}"/>
              </a:ext>
            </a:extLst>
          </p:cNvPr>
          <p:cNvSpPr>
            <a:spLocks noChangeArrowheads="1"/>
          </p:cNvSpPr>
          <p:nvPr/>
        </p:nvSpPr>
        <p:spPr bwMode="auto">
          <a:xfrm>
            <a:off x="762000" y="6555836"/>
            <a:ext cx="5943600" cy="276417"/>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705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340119241"/>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2510101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64B32A-9284-0D46-A561-C59CB0370357}"/>
              </a:ext>
            </a:extLst>
          </p:cNvPr>
          <p:cNvPicPr>
            <a:picLocks noChangeAspect="1"/>
          </p:cNvPicPr>
          <p:nvPr/>
        </p:nvPicPr>
        <p:blipFill>
          <a:blip r:embed="rId3"/>
          <a:stretch>
            <a:fillRect/>
          </a:stretch>
        </p:blipFill>
        <p:spPr>
          <a:xfrm>
            <a:off x="0" y="4191000"/>
            <a:ext cx="9144000" cy="1817788"/>
          </a:xfrm>
          <a:prstGeom prst="rect">
            <a:avLst/>
          </a:prstGeom>
        </p:spPr>
      </p:pic>
      <p:pic>
        <p:nvPicPr>
          <p:cNvPr id="8" name="Picture 7">
            <a:extLst>
              <a:ext uri="{FF2B5EF4-FFF2-40B4-BE49-F238E27FC236}">
                <a16:creationId xmlns:a16="http://schemas.microsoft.com/office/drawing/2014/main" id="{F14BB586-C5EB-4047-8808-C41375E54A54}"/>
              </a:ext>
            </a:extLst>
          </p:cNvPr>
          <p:cNvPicPr>
            <a:picLocks noChangeAspect="1"/>
          </p:cNvPicPr>
          <p:nvPr/>
        </p:nvPicPr>
        <p:blipFill>
          <a:blip r:embed="rId4"/>
          <a:stretch>
            <a:fillRect/>
          </a:stretch>
        </p:blipFill>
        <p:spPr>
          <a:xfrm>
            <a:off x="0" y="1600200"/>
            <a:ext cx="9144000" cy="2601850"/>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13" name="Picture 12">
            <a:extLst>
              <a:ext uri="{FF2B5EF4-FFF2-40B4-BE49-F238E27FC236}">
                <a16:creationId xmlns:a16="http://schemas.microsoft.com/office/drawing/2014/main" id="{27B39DC9-7633-8942-97E6-C98D58A3F8AF}"/>
              </a:ext>
            </a:extLst>
          </p:cNvPr>
          <p:cNvPicPr>
            <a:picLocks noChangeAspect="1"/>
          </p:cNvPicPr>
          <p:nvPr/>
        </p:nvPicPr>
        <p:blipFill>
          <a:blip r:embed="rId5"/>
          <a:stretch>
            <a:fillRect/>
          </a:stretch>
        </p:blipFill>
        <p:spPr>
          <a:xfrm>
            <a:off x="0" y="6012000"/>
            <a:ext cx="9144000" cy="846000"/>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p>
        </p:txBody>
      </p:sp>
    </p:spTree>
    <p:extLst>
      <p:ext uri="{BB962C8B-B14F-4D97-AF65-F5344CB8AC3E}">
        <p14:creationId xmlns:p14="http://schemas.microsoft.com/office/powerpoint/2010/main" val="18861465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a:t>
            </a:r>
          </a:p>
        </p:txBody>
      </p:sp>
    </p:spTree>
    <p:extLst>
      <p:ext uri="{BB962C8B-B14F-4D97-AF65-F5344CB8AC3E}">
        <p14:creationId xmlns:p14="http://schemas.microsoft.com/office/powerpoint/2010/main" val="27069746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3"/>
          <a:stretch>
            <a:fillRect/>
          </a:stretch>
        </p:blipFill>
        <p:spPr>
          <a:xfrm>
            <a:off x="0" y="0"/>
            <a:ext cx="7862900"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Tomasulo’s</a:t>
            </a:r>
            <a:br>
              <a:rPr lang="en-CN" dirty="0">
                <a:solidFill>
                  <a:srgbClr val="00B0F0"/>
                </a:solidFill>
              </a:rPr>
            </a:br>
            <a:r>
              <a:rPr lang="en-CN" dirty="0">
                <a:solidFill>
                  <a:srgbClr val="00B0F0"/>
                </a:solidFill>
              </a:rPr>
              <a:t>Algorithm</a:t>
            </a:r>
          </a:p>
        </p:txBody>
      </p:sp>
      <p:sp>
        <p:nvSpPr>
          <p:cNvPr id="4" name="TextBox 3">
            <a:extLst>
              <a:ext uri="{FF2B5EF4-FFF2-40B4-BE49-F238E27FC236}">
                <a16:creationId xmlns:a16="http://schemas.microsoft.com/office/drawing/2014/main" id="{2CE5632F-988E-2E4B-9179-974528F772DD}"/>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1579270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Tomasulo’s</a:t>
            </a:r>
            <a:br>
              <a:rPr lang="en-CN" dirty="0">
                <a:solidFill>
                  <a:srgbClr val="00B0F0"/>
                </a:solidFill>
              </a:rPr>
            </a:br>
            <a:r>
              <a:rPr lang="en-CN" dirty="0">
                <a:solidFill>
                  <a:srgbClr val="00B0F0"/>
                </a:solidFill>
              </a:rPr>
              <a:t>Algorithm</a:t>
            </a:r>
          </a:p>
        </p:txBody>
      </p:sp>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s</a:t>
            </a:r>
            <a:r>
              <a:rPr lang="en-CN" sz="3200" kern="0" dirty="0">
                <a:solidFill>
                  <a:srgbClr val="00B0F0"/>
                </a:solidFill>
              </a:rPr>
              <a:t>tep-by-step</a:t>
            </a:r>
          </a:p>
        </p:txBody>
      </p:sp>
      <p:sp>
        <p:nvSpPr>
          <p:cNvPr id="6" name="TextBox 5">
            <a:extLst>
              <a:ext uri="{FF2B5EF4-FFF2-40B4-BE49-F238E27FC236}">
                <a16:creationId xmlns:a16="http://schemas.microsoft.com/office/drawing/2014/main" id="{597B6462-AAB5-E546-AE9B-1B43C281DD43}"/>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464461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Tomasulo’s</a:t>
            </a:r>
            <a:br>
              <a:rPr lang="en-CN" dirty="0">
                <a:solidFill>
                  <a:srgbClr val="00B0F0"/>
                </a:solidFill>
              </a:rPr>
            </a:br>
            <a:r>
              <a:rPr lang="en-CN" dirty="0">
                <a:solidFill>
                  <a:srgbClr val="00B0F0"/>
                </a:solidFill>
              </a:rPr>
              <a:t>Algorithm</a:t>
            </a:r>
          </a:p>
        </p:txBody>
      </p:sp>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s</a:t>
            </a:r>
            <a:r>
              <a:rPr lang="en-CN" sz="3200" kern="0" dirty="0">
                <a:solidFill>
                  <a:srgbClr val="00B0F0"/>
                </a:solidFill>
              </a:rPr>
              <a:t>tep-by-step</a:t>
            </a:r>
          </a:p>
        </p:txBody>
      </p:sp>
      <p:sp>
        <p:nvSpPr>
          <p:cNvPr id="6" name="Rectangle 4">
            <a:extLst>
              <a:ext uri="{FF2B5EF4-FFF2-40B4-BE49-F238E27FC236}">
                <a16:creationId xmlns:a16="http://schemas.microsoft.com/office/drawing/2014/main" id="{DBDCBBB9-43E5-B145-844A-18B99FD9CF4F}"/>
              </a:ext>
            </a:extLst>
          </p:cNvPr>
          <p:cNvSpPr>
            <a:spLocks noChangeArrowheads="1"/>
          </p:cNvSpPr>
          <p:nvPr/>
        </p:nvSpPr>
        <p:spPr bwMode="auto">
          <a:xfrm>
            <a:off x="4197096" y="304800"/>
            <a:ext cx="494690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destination</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rs</a:t>
            </a:r>
            <a:r>
              <a:rPr lang="en-US" altLang="zh-CN" sz="2000" b="1" dirty="0">
                <a:solidFill>
                  <a:srgbClr val="00B0F0"/>
                </a:solidFill>
              </a:rPr>
              <a:t>, rt: source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RS: reservation station</a:t>
            </a:r>
          </a:p>
        </p:txBody>
      </p:sp>
      <p:sp>
        <p:nvSpPr>
          <p:cNvPr id="7" name="TextBox 6">
            <a:extLst>
              <a:ext uri="{FF2B5EF4-FFF2-40B4-BE49-F238E27FC236}">
                <a16:creationId xmlns:a16="http://schemas.microsoft.com/office/drawing/2014/main" id="{B952E59F-D459-B943-8FB1-763DF998AF8C}"/>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29148646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1281100" y="76200"/>
            <a:ext cx="12192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14300" y="1779588"/>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should wait in instruction queue </a:t>
            </a:r>
          </a:p>
        </p:txBody>
      </p:sp>
      <p:sp>
        <p:nvSpPr>
          <p:cNvPr id="10" name="AutoShape 5">
            <a:extLst>
              <a:ext uri="{FF2B5EF4-FFF2-40B4-BE49-F238E27FC236}">
                <a16:creationId xmlns:a16="http://schemas.microsoft.com/office/drawing/2014/main" id="{FEA13856-F8DD-EB46-A4E1-F7879CA4F0B6}"/>
              </a:ext>
            </a:extLst>
          </p:cNvPr>
          <p:cNvSpPr>
            <a:spLocks noChangeArrowheads="1"/>
          </p:cNvSpPr>
          <p:nvPr/>
        </p:nvSpPr>
        <p:spPr bwMode="auto">
          <a:xfrm>
            <a:off x="1281100" y="76200"/>
            <a:ext cx="1219200" cy="1905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11" name="Picture 10">
            <a:extLst>
              <a:ext uri="{FF2B5EF4-FFF2-40B4-BE49-F238E27FC236}">
                <a16:creationId xmlns:a16="http://schemas.microsoft.com/office/drawing/2014/main" id="{047C310C-9BE5-E64D-87F9-B4344C3B8EA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8" name="TextBox 7">
            <a:extLst>
              <a:ext uri="{FF2B5EF4-FFF2-40B4-BE49-F238E27FC236}">
                <a16:creationId xmlns:a16="http://schemas.microsoft.com/office/drawing/2014/main" id="{2BB6BDDB-1DB2-1C44-B51C-F8B342AB2D86}"/>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14231171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85656" y="1676400"/>
            <a:ext cx="3929544"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85656" y="304800"/>
            <a:ext cx="3929544"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7BE422E-FAF3-384F-814A-37AE6F2A5105}"/>
              </a:ext>
            </a:extLst>
          </p:cNvPr>
          <p:cNvSpPr>
            <a:spLocks noChangeArrowheads="1"/>
          </p:cNvSpPr>
          <p:nvPr/>
        </p:nvSpPr>
        <p:spPr bwMode="auto">
          <a:xfrm>
            <a:off x="0" y="584994"/>
            <a:ext cx="392954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otherwise, structural hazard should wait in instruction queue </a:t>
            </a: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5849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waits for some other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is also waited by 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0" name="Picture 9">
            <a:extLst>
              <a:ext uri="{FF2B5EF4-FFF2-40B4-BE49-F238E27FC236}">
                <a16:creationId xmlns:a16="http://schemas.microsoft.com/office/drawing/2014/main" id="{FB988E34-ACF4-B54B-9663-A49689CE205B}"/>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pic>
        <p:nvPicPr>
          <p:cNvPr id="11" name="Picture 10">
            <a:extLst>
              <a:ext uri="{FF2B5EF4-FFF2-40B4-BE49-F238E27FC236}">
                <a16:creationId xmlns:a16="http://schemas.microsoft.com/office/drawing/2014/main" id="{3E6E2E3E-D19C-AE4D-8D64-F6C583987D84}"/>
              </a:ext>
            </a:extLst>
          </p:cNvPr>
          <p:cNvPicPr>
            <a:picLocks noChangeAspect="1"/>
          </p:cNvPicPr>
          <p:nvPr/>
        </p:nvPicPr>
        <p:blipFill>
          <a:blip r:embed="rId4"/>
          <a:stretch>
            <a:fillRect/>
          </a:stretch>
        </p:blipFill>
        <p:spPr>
          <a:xfrm>
            <a:off x="6795933" y="2438400"/>
            <a:ext cx="2338923" cy="319956"/>
          </a:xfrm>
          <a:prstGeom prst="rect">
            <a:avLst/>
          </a:prstGeom>
          <a:effectLst>
            <a:glow rad="228600">
              <a:schemeClr val="accent1">
                <a:satMod val="175000"/>
                <a:alpha val="40000"/>
              </a:schemeClr>
            </a:glow>
          </a:effectLst>
        </p:spPr>
      </p:pic>
      <p:pic>
        <p:nvPicPr>
          <p:cNvPr id="12" name="Picture 11">
            <a:extLst>
              <a:ext uri="{FF2B5EF4-FFF2-40B4-BE49-F238E27FC236}">
                <a16:creationId xmlns:a16="http://schemas.microsoft.com/office/drawing/2014/main" id="{C5ED0E2C-905D-674B-B5F8-DCACD682C94A}"/>
              </a:ext>
            </a:extLst>
          </p:cNvPr>
          <p:cNvPicPr>
            <a:picLocks noChangeAspect="1"/>
          </p:cNvPicPr>
          <p:nvPr/>
        </p:nvPicPr>
        <p:blipFill>
          <a:blip r:embed="rId5"/>
          <a:stretch>
            <a:fillRect/>
          </a:stretch>
        </p:blipFill>
        <p:spPr>
          <a:xfrm>
            <a:off x="6805077" y="2804244"/>
            <a:ext cx="2338923" cy="319956"/>
          </a:xfrm>
          <a:prstGeom prst="rect">
            <a:avLst/>
          </a:prstGeom>
          <a:effectLst>
            <a:glow rad="228600">
              <a:schemeClr val="accent1">
                <a:satMod val="175000"/>
                <a:alpha val="40000"/>
              </a:schemeClr>
            </a:glow>
          </a:effectLst>
        </p:spPr>
      </p:pic>
      <p:sp>
        <p:nvSpPr>
          <p:cNvPr id="13" name="TextBox 12">
            <a:extLst>
              <a:ext uri="{FF2B5EF4-FFF2-40B4-BE49-F238E27FC236}">
                <a16:creationId xmlns:a16="http://schemas.microsoft.com/office/drawing/2014/main" id="{F512BF39-1010-5F4A-BAD9-31D2F771BD71}"/>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2111363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85656" y="2057400"/>
            <a:ext cx="3929544"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85656" y="720000"/>
            <a:ext cx="3929544" cy="230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0" name="Rectangle 4">
            <a:extLst>
              <a:ext uri="{FF2B5EF4-FFF2-40B4-BE49-F238E27FC236}">
                <a16:creationId xmlns:a16="http://schemas.microsoft.com/office/drawing/2014/main" id="{433D9781-DF79-5E47-B629-C8CCE88013F2}"/>
              </a:ext>
            </a:extLst>
          </p:cNvPr>
          <p:cNvSpPr>
            <a:spLocks noChangeArrowheads="1"/>
          </p:cNvSpPr>
          <p:nvPr/>
        </p:nvSpPr>
        <p:spPr bwMode="auto">
          <a:xfrm>
            <a:off x="0" y="815071"/>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waits for some other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which is also waited by r</a:t>
            </a: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813594"/>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064A3F7F-A4AF-3F42-854B-1E4B9002C7FC}"/>
              </a:ext>
            </a:extLst>
          </p:cNvPr>
          <p:cNvSpPr>
            <a:spLocks noChangeArrowheads="1"/>
          </p:cNvSpPr>
          <p:nvPr/>
        </p:nvSpPr>
        <p:spPr bwMode="auto">
          <a:xfrm>
            <a:off x="0" y="813600"/>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Qi = 0 indicates that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get the </a:t>
            </a:r>
            <a:r>
              <a:rPr lang="en-US" altLang="zh-CN" sz="2000" b="1" dirty="0">
                <a:solidFill>
                  <a:srgbClr val="00B0F0"/>
                </a:solidFill>
              </a:rPr>
              <a:t>value from </a:t>
            </a:r>
            <a:r>
              <a:rPr lang="en-US" altLang="zh-CN" sz="2000" b="1" dirty="0" err="1">
                <a:solidFill>
                  <a:srgbClr val="00B0F0"/>
                </a:solidFill>
              </a:rPr>
              <a:t>rs</a:t>
            </a:r>
            <a:r>
              <a:rPr lang="en-US" altLang="zh-CN" sz="2000" b="1" dirty="0">
                <a:solidFill>
                  <a:srgbClr val="00B0F0"/>
                </a:solidFill>
              </a:rPr>
              <a:t> and set </a:t>
            </a:r>
            <a:r>
              <a:rPr lang="en-US" altLang="zh-CN" sz="2000" b="1" dirty="0" err="1">
                <a:solidFill>
                  <a:srgbClr val="00B0F0"/>
                </a:solidFill>
              </a:rPr>
              <a:t>r.Qj</a:t>
            </a:r>
            <a:r>
              <a:rPr lang="en-US" altLang="zh-CN" sz="2000" b="1" dirty="0">
                <a:solidFill>
                  <a:srgbClr val="00B0F0"/>
                </a:solidFill>
              </a:rPr>
              <a:t> to 0</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TextBox 10">
            <a:extLst>
              <a:ext uri="{FF2B5EF4-FFF2-40B4-BE49-F238E27FC236}">
                <a16:creationId xmlns:a16="http://schemas.microsoft.com/office/drawing/2014/main" id="{E49FEDB4-589F-1E4B-A9A4-A4174E18C6A4}"/>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95081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sp>
        <p:nvSpPr>
          <p:cNvPr id="6" name="AutoShape 5">
            <a:extLst>
              <a:ext uri="{FF2B5EF4-FFF2-40B4-BE49-F238E27FC236}">
                <a16:creationId xmlns:a16="http://schemas.microsoft.com/office/drawing/2014/main" id="{90CA0D76-5D43-B548-ABC7-CCAEE0E3C564}"/>
              </a:ext>
            </a:extLst>
          </p:cNvPr>
          <p:cNvSpPr>
            <a:spLocks noChangeArrowheads="1"/>
          </p:cNvSpPr>
          <p:nvPr/>
        </p:nvSpPr>
        <p:spPr bwMode="auto">
          <a:xfrm>
            <a:off x="3385656" y="2268000"/>
            <a:ext cx="1440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495E8631-F371-EB4F-AA1B-E412EF0E9C12}"/>
              </a:ext>
            </a:extLst>
          </p:cNvPr>
          <p:cNvSpPr>
            <a:spLocks noChangeArrowheads="1"/>
          </p:cNvSpPr>
          <p:nvPr/>
        </p:nvSpPr>
        <p:spPr bwMode="auto">
          <a:xfrm>
            <a:off x="3385656" y="914400"/>
            <a:ext cx="3929544" cy="553702"/>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11" name="Rectangle 4">
            <a:extLst>
              <a:ext uri="{FF2B5EF4-FFF2-40B4-BE49-F238E27FC236}">
                <a16:creationId xmlns:a16="http://schemas.microsoft.com/office/drawing/2014/main" id="{1296160C-8CDB-3C4E-ACC8-073DFB0EB5BC}"/>
              </a:ext>
            </a:extLst>
          </p:cNvPr>
          <p:cNvSpPr>
            <a:spLocks noChangeArrowheads="1"/>
          </p:cNvSpPr>
          <p:nvPr/>
        </p:nvSpPr>
        <p:spPr bwMode="auto">
          <a:xfrm>
            <a:off x="0" y="23129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Qi = 0 indicates that </a:t>
            </a:r>
            <a:r>
              <a:rPr kumimoji="0" lang="en-US" altLang="zh-CN" sz="1000" b="1" i="0" u="none" strike="noStrike" kern="1200" cap="none" spc="0" normalizeH="0" baseline="0" noProof="0" dirty="0" err="1">
                <a:ln>
                  <a:noFill/>
                </a:ln>
                <a:solidFill>
                  <a:schemeClr val="bg1"/>
                </a:solidFill>
                <a:effectLst/>
                <a:uLnTx/>
                <a:uFillTx/>
                <a:latin typeface="Verdana" panose="020B0604030504040204" pitchFamily="34" charset="0"/>
                <a:ea typeface="宋体" panose="02010600030101010101" pitchFamily="2" charset="-122"/>
                <a:cs typeface="+mn-cs"/>
              </a:rPr>
              <a:t>rs</a:t>
            </a: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13" name="Rectangle 4">
            <a:extLst>
              <a:ext uri="{FF2B5EF4-FFF2-40B4-BE49-F238E27FC236}">
                <a16:creationId xmlns:a16="http://schemas.microsoft.com/office/drawing/2014/main" id="{34A4774A-6A92-B24C-B1C5-D454A0D6B21C}"/>
              </a:ext>
            </a:extLst>
          </p:cNvPr>
          <p:cNvSpPr>
            <a:spLocks noChangeArrowheads="1"/>
          </p:cNvSpPr>
          <p:nvPr/>
        </p:nvSpPr>
        <p:spPr bwMode="auto">
          <a:xfrm>
            <a:off x="0" y="1304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1000" b="1" i="0" u="none" strike="noStrike" kern="1200" cap="none" spc="0" normalizeH="0" baseline="0" noProof="0" dirty="0">
              <a:ln>
                <a:noFill/>
              </a:ln>
              <a:solidFill>
                <a:schemeClr val="bg1"/>
              </a:solidFill>
              <a:effectLst/>
              <a:uLnTx/>
              <a:uFillTx/>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rPr>
              <a:t>Qi = 0 indicates that </a:t>
            </a:r>
            <a:r>
              <a:rPr kumimoji="0" lang="en-US" altLang="zh-CN" sz="1000" b="1" i="0" u="none" strike="noStrike" kern="1200" cap="none" spc="0" normalizeH="0" baseline="0" noProof="0" dirty="0" err="1">
                <a:ln>
                  <a:noFill/>
                </a:ln>
                <a:solidFill>
                  <a:schemeClr val="bg1"/>
                </a:solidFill>
                <a:effectLst/>
                <a:uLnTx/>
                <a:uFillTx/>
              </a:rPr>
              <a:t>rs</a:t>
            </a:r>
            <a:r>
              <a:rPr kumimoji="0" lang="en-US" altLang="zh-CN" sz="1000" b="1" i="0" u="none" strike="noStrike" kern="1200" cap="none" spc="0" normalizeH="0" baseline="0" noProof="0" dirty="0">
                <a:ln>
                  <a:noFill/>
                </a:ln>
                <a:solidFill>
                  <a:schemeClr val="bg1"/>
                </a:solidFill>
                <a:effectLst/>
                <a:uLnTx/>
                <a:uFillTx/>
              </a:rPr>
              <a:t> value is available,</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1200" cap="none" spc="0" normalizeH="0" baseline="0" noProof="0" dirty="0">
                <a:ln>
                  <a:noFill/>
                </a:ln>
                <a:solidFill>
                  <a:schemeClr val="bg1"/>
                </a:solidFill>
                <a:effectLst/>
                <a:uLnTx/>
                <a:uFillTx/>
              </a:rPr>
              <a:t>get the </a:t>
            </a:r>
            <a:r>
              <a:rPr lang="en-US" altLang="zh-CN" sz="1000" b="1" dirty="0">
                <a:solidFill>
                  <a:schemeClr val="bg1"/>
                </a:solidFill>
              </a:rPr>
              <a:t>value from </a:t>
            </a:r>
            <a:r>
              <a:rPr lang="en-US" altLang="zh-CN" sz="1000" b="1" dirty="0" err="1">
                <a:solidFill>
                  <a:schemeClr val="bg1"/>
                </a:solidFill>
              </a:rPr>
              <a:t>rs</a:t>
            </a:r>
            <a:r>
              <a:rPr lang="en-US" altLang="zh-CN" sz="1000" b="1" dirty="0">
                <a:solidFill>
                  <a:schemeClr val="bg1"/>
                </a:solidFill>
              </a:rPr>
              <a:t> and set </a:t>
            </a:r>
            <a:r>
              <a:rPr lang="en-US" altLang="zh-CN" sz="1000" b="1" dirty="0" err="1">
                <a:solidFill>
                  <a:schemeClr val="bg1"/>
                </a:solidFill>
              </a:rPr>
              <a:t>r.Qj</a:t>
            </a:r>
            <a:r>
              <a:rPr lang="en-US" altLang="zh-CN" sz="1000" b="1" dirty="0">
                <a:solidFill>
                  <a:schemeClr val="bg1"/>
                </a:solidFill>
              </a:rPr>
              <a:t> to 0</a:t>
            </a:r>
            <a:endParaRPr kumimoji="0" lang="en-US" altLang="zh-CN" sz="1000" b="1" i="0" u="none" strike="noStrike" kern="1200" cap="none" spc="0" normalizeH="0" baseline="0" noProof="0" dirty="0">
              <a:ln>
                <a:noFill/>
              </a:ln>
              <a:solidFill>
                <a:schemeClr val="bg1"/>
              </a:solidFill>
              <a:effectLst/>
              <a:uLnTx/>
              <a:uFillTx/>
            </a:endParaRPr>
          </a:p>
        </p:txBody>
      </p:sp>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304387"/>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2312432"/>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hold </a:t>
            </a:r>
            <a:r>
              <a:rPr lang="en-US" altLang="zh-CN" sz="2000" b="1" dirty="0" err="1">
                <a:solidFill>
                  <a:srgbClr val="00B0F0"/>
                </a:solidFill>
              </a:rPr>
              <a:t>imm</a:t>
            </a:r>
            <a:r>
              <a:rPr lang="en-US" altLang="zh-CN" sz="2000" b="1" dirty="0">
                <a:solidFill>
                  <a:srgbClr val="00B0F0"/>
                </a:solidFill>
              </a:rPr>
              <a:t> for computing effective address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AutoShape 5">
            <a:extLst>
              <a:ext uri="{FF2B5EF4-FFF2-40B4-BE49-F238E27FC236}">
                <a16:creationId xmlns:a16="http://schemas.microsoft.com/office/drawing/2014/main" id="{B283504F-8657-CA40-90F0-AAC2A02821D4}"/>
              </a:ext>
            </a:extLst>
          </p:cNvPr>
          <p:cNvSpPr>
            <a:spLocks noChangeArrowheads="1"/>
          </p:cNvSpPr>
          <p:nvPr/>
        </p:nvSpPr>
        <p:spPr bwMode="auto">
          <a:xfrm>
            <a:off x="3385656" y="2772489"/>
            <a:ext cx="3929544" cy="553702"/>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TextBox 11">
            <a:extLst>
              <a:ext uri="{FF2B5EF4-FFF2-40B4-BE49-F238E27FC236}">
                <a16:creationId xmlns:a16="http://schemas.microsoft.com/office/drawing/2014/main" id="{950F93A0-1EB2-444C-86B4-F6EEE9DFD07F}"/>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145716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4808397" y="2268000"/>
            <a:ext cx="169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AE1DECF5-FFE3-5C45-A15A-4B27BEF96CDD}"/>
              </a:ext>
            </a:extLst>
          </p:cNvPr>
          <p:cNvSpPr>
            <a:spLocks noChangeArrowheads="1"/>
          </p:cNvSpPr>
          <p:nvPr/>
        </p:nvSpPr>
        <p:spPr bwMode="auto">
          <a:xfrm>
            <a:off x="3385656" y="1447800"/>
            <a:ext cx="169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occupied by issued instruction</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a:extLst>
              <a:ext uri="{FF2B5EF4-FFF2-40B4-BE49-F238E27FC236}">
                <a16:creationId xmlns:a16="http://schemas.microsoft.com/office/drawing/2014/main" id="{00728396-BFE6-F54D-8443-382F60789276}"/>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48631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49470043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3475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85654" y="2514600"/>
            <a:ext cx="2412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AE1DECF5-FFE3-5C45-A15A-4B27BEF96CDD}"/>
              </a:ext>
            </a:extLst>
          </p:cNvPr>
          <p:cNvSpPr>
            <a:spLocks noChangeArrowheads="1"/>
          </p:cNvSpPr>
          <p:nvPr/>
        </p:nvSpPr>
        <p:spPr bwMode="auto">
          <a:xfrm>
            <a:off x="5089798" y="1447800"/>
            <a:ext cx="2268000" cy="230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1675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a:extLst>
              <a:ext uri="{FF2B5EF4-FFF2-40B4-BE49-F238E27FC236}">
                <a16:creationId xmlns:a16="http://schemas.microsoft.com/office/drawing/2014/main" id="{30FFFEB8-C9A5-9C4E-A115-22BC491FB122}"/>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409516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95400" y="3352800"/>
            <a:ext cx="5105400" cy="457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FP: compute upon both operands are available</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a:extLst>
              <a:ext uri="{FF2B5EF4-FFF2-40B4-BE49-F238E27FC236}">
                <a16:creationId xmlns:a16="http://schemas.microsoft.com/office/drawing/2014/main" id="{E13FE6FA-C429-694F-89B1-BF9DBA28B7D6}"/>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273526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95400" y="3795000"/>
            <a:ext cx="5105400" cy="43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load/store: compute effective address</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TextBox 7">
            <a:extLst>
              <a:ext uri="{FF2B5EF4-FFF2-40B4-BE49-F238E27FC236}">
                <a16:creationId xmlns:a16="http://schemas.microsoft.com/office/drawing/2014/main" id="{FB788579-D6AF-184D-BD65-B9563AF94092}"/>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104901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1295400" y="4222800"/>
            <a:ext cx="5105400" cy="25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918"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0" y="2846388"/>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B8006B85-8C92-ED4F-9554-E194CB022C5B}"/>
              </a:ext>
            </a:extLst>
          </p:cNvPr>
          <p:cNvSpPr>
            <a:spLocks noChangeArrowheads="1"/>
          </p:cNvSpPr>
          <p:nvPr/>
        </p:nvSpPr>
        <p:spPr bwMode="auto">
          <a:xfrm>
            <a:off x="1295400" y="4222799"/>
            <a:ext cx="5105400" cy="25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5D482E32-8A96-2941-8459-0BE643185782}"/>
              </a:ext>
            </a:extLst>
          </p:cNvPr>
          <p:cNvSpPr>
            <a:spLocks noChangeArrowheads="1"/>
          </p:cNvSpPr>
          <p:nvPr/>
        </p:nvSpPr>
        <p:spPr bwMode="auto">
          <a:xfrm>
            <a:off x="0" y="2846386"/>
            <a:ext cx="8001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TextBox 15">
            <a:extLst>
              <a:ext uri="{FF2B5EF4-FFF2-40B4-BE49-F238E27FC236}">
                <a16:creationId xmlns:a16="http://schemas.microsoft.com/office/drawing/2014/main" id="{94184802-6096-E14B-86F1-7BE04D42010C}"/>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285052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51454" y="4495799"/>
            <a:ext cx="4477246" cy="3809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4537800" y="3989388"/>
            <a:ext cx="332855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a:extLst>
              <a:ext uri="{FF2B5EF4-FFF2-40B4-BE49-F238E27FC236}">
                <a16:creationId xmlns:a16="http://schemas.microsoft.com/office/drawing/2014/main" id="{5FE91BB9-EE7E-264F-8C1B-E6915DE97EBF}"/>
              </a:ext>
            </a:extLst>
          </p:cNvPr>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533400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write result to </a:t>
            </a:r>
            <a:r>
              <a:rPr lang="en-US" altLang="zh-CN" sz="2000" b="1" dirty="0" err="1">
                <a:solidFill>
                  <a:srgbClr val="00B0F0"/>
                </a:solidFill>
              </a:rPr>
              <a:t>rd</a:t>
            </a:r>
            <a:endParaRPr lang="en-US" altLang="zh-CN" sz="2000" b="1" dirty="0">
              <a:solidFill>
                <a:srgbClr val="00B0F0"/>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a:extLst>
              <a:ext uri="{FF2B5EF4-FFF2-40B4-BE49-F238E27FC236}">
                <a16:creationId xmlns:a16="http://schemas.microsoft.com/office/drawing/2014/main" id="{56AFC01C-2610-D54A-9788-9D8845662B81}"/>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00390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34200"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51454" y="4874398"/>
            <a:ext cx="4477246" cy="108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33282"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80154"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61200"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4">
            <a:extLst>
              <a:ext uri="{FF2B5EF4-FFF2-40B4-BE49-F238E27FC236}">
                <a16:creationId xmlns:a16="http://schemas.microsoft.com/office/drawing/2014/main" id="{5FE91BB9-EE7E-264F-8C1B-E6915DE97EBF}"/>
              </a:ext>
            </a:extLst>
          </p:cNvPr>
          <p:cNvSpPr>
            <a:spLocks noChangeArrowheads="1"/>
          </p:cNvSpPr>
          <p:nvPr/>
        </p:nvSpPr>
        <p:spPr bwMode="auto">
          <a:xfrm>
            <a:off x="-34200" y="4724400"/>
            <a:ext cx="3429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34200"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346569B4-F258-E94C-BE09-ABE744BB61E5}"/>
              </a:ext>
            </a:extLst>
          </p:cNvPr>
          <p:cNvSpPr>
            <a:spLocks noChangeArrowheads="1"/>
          </p:cNvSpPr>
          <p:nvPr/>
        </p:nvSpPr>
        <p:spPr bwMode="auto">
          <a:xfrm>
            <a:off x="5334000" y="3991789"/>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write result to </a:t>
            </a:r>
            <a:r>
              <a:rPr lang="en-US" altLang="zh-CN" sz="1000" b="1" dirty="0" err="1">
                <a:solidFill>
                  <a:schemeClr val="bg1"/>
                </a:solidFill>
              </a:rPr>
              <a:t>rd</a:t>
            </a:r>
            <a:endParaRPr lang="en-US" altLang="zh-CN" sz="1000" b="1" dirty="0">
              <a:solidFill>
                <a:schemeClr val="bg1"/>
              </a:solidFill>
            </a:endParaRP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3030000" y="4208254"/>
            <a:ext cx="48962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TextBox 17">
            <a:extLst>
              <a:ext uri="{FF2B5EF4-FFF2-40B4-BE49-F238E27FC236}">
                <a16:creationId xmlns:a16="http://schemas.microsoft.com/office/drawing/2014/main" id="{5D35A8DF-5E04-6A48-8A89-4E12AECE2B08}"/>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061495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49980" y="5943600"/>
            <a:ext cx="4477246" cy="260558"/>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59726" y="4496400"/>
            <a:ext cx="1952154" cy="377999"/>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35674" y="4572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result</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Rectangle 4">
            <a:extLst>
              <a:ext uri="{FF2B5EF4-FFF2-40B4-BE49-F238E27FC236}">
                <a16:creationId xmlns:a16="http://schemas.microsoft.com/office/drawing/2014/main" id="{431044DF-D68A-E644-8E3E-89B9ACF8002E}"/>
              </a:ext>
            </a:extLst>
          </p:cNvPr>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2250326" y="54102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extBox 11">
            <a:extLst>
              <a:ext uri="{FF2B5EF4-FFF2-40B4-BE49-F238E27FC236}">
                <a16:creationId xmlns:a16="http://schemas.microsoft.com/office/drawing/2014/main" id="{EA1DE344-0099-B247-AB8C-BBB30BA80FAE}"/>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72929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A2335-76B1-FE42-866A-1F761EF72FEE}"/>
              </a:ext>
            </a:extLst>
          </p:cNvPr>
          <p:cNvPicPr>
            <a:picLocks noChangeAspect="1"/>
          </p:cNvPicPr>
          <p:nvPr/>
        </p:nvPicPr>
        <p:blipFill>
          <a:blip r:embed="rId2"/>
          <a:stretch>
            <a:fillRect/>
          </a:stretch>
        </p:blipFill>
        <p:spPr>
          <a:xfrm>
            <a:off x="0" y="0"/>
            <a:ext cx="7862900" cy="6858000"/>
          </a:xfrm>
          <a:prstGeom prst="rect">
            <a:avLst/>
          </a:prstGeom>
        </p:spPr>
      </p:pic>
      <p:pic>
        <p:nvPicPr>
          <p:cNvPr id="9" name="Picture 8">
            <a:extLst>
              <a:ext uri="{FF2B5EF4-FFF2-40B4-BE49-F238E27FC236}">
                <a16:creationId xmlns:a16="http://schemas.microsoft.com/office/drawing/2014/main" id="{9F9C784F-82CD-AD40-BFAB-982E7D842460}"/>
              </a:ext>
            </a:extLst>
          </p:cNvPr>
          <p:cNvPicPr>
            <a:picLocks noChangeAspect="1"/>
          </p:cNvPicPr>
          <p:nvPr/>
        </p:nvPicPr>
        <p:blipFill>
          <a:blip r:embed="rId3"/>
          <a:stretch>
            <a:fillRect/>
          </a:stretch>
        </p:blipFill>
        <p:spPr>
          <a:xfrm>
            <a:off x="5715000" y="4876800"/>
            <a:ext cx="3429000" cy="1981201"/>
          </a:xfrm>
          <a:prstGeom prst="rect">
            <a:avLst/>
          </a:prstGeom>
          <a:effectLst>
            <a:glow rad="228600">
              <a:schemeClr val="accent1">
                <a:satMod val="175000"/>
                <a:alpha val="40000"/>
              </a:schemeClr>
            </a:glow>
          </a:effectLst>
        </p:spPr>
      </p:pic>
      <p:sp>
        <p:nvSpPr>
          <p:cNvPr id="7" name="Rectangle 4">
            <a:extLst>
              <a:ext uri="{FF2B5EF4-FFF2-40B4-BE49-F238E27FC236}">
                <a16:creationId xmlns:a16="http://schemas.microsoft.com/office/drawing/2014/main" id="{D5F37687-1D0A-1142-8108-46072D1F59F7}"/>
              </a:ext>
            </a:extLst>
          </p:cNvPr>
          <p:cNvSpPr>
            <a:spLocks noChangeArrowheads="1"/>
          </p:cNvSpPr>
          <p:nvPr/>
        </p:nvSpPr>
        <p:spPr bwMode="auto">
          <a:xfrm>
            <a:off x="-35674" y="1676400"/>
            <a:ext cx="480839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same policy for the other operand rt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0E35F9A5-FDC7-214D-A426-DBCBFF9CD60A}"/>
              </a:ext>
            </a:extLst>
          </p:cNvPr>
          <p:cNvSpPr>
            <a:spLocks noChangeArrowheads="1"/>
          </p:cNvSpPr>
          <p:nvPr/>
        </p:nvSpPr>
        <p:spPr bwMode="auto">
          <a:xfrm>
            <a:off x="3349980" y="6373812"/>
            <a:ext cx="4477246" cy="39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ECE04CE2-87BF-C843-A3FC-463C908F5481}"/>
              </a:ext>
            </a:extLst>
          </p:cNvPr>
          <p:cNvSpPr>
            <a:spLocks noChangeArrowheads="1"/>
          </p:cNvSpPr>
          <p:nvPr/>
        </p:nvSpPr>
        <p:spPr bwMode="auto">
          <a:xfrm>
            <a:off x="-34756" y="2846387"/>
            <a:ext cx="3505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link r to which register that waits for its result</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4" name="Rectangle 4">
            <a:extLst>
              <a:ext uri="{FF2B5EF4-FFF2-40B4-BE49-F238E27FC236}">
                <a16:creationId xmlns:a16="http://schemas.microsoft.com/office/drawing/2014/main" id="{2F3045C9-3295-5740-BDC6-C14D3364BDB2}"/>
              </a:ext>
            </a:extLst>
          </p:cNvPr>
          <p:cNvSpPr>
            <a:spLocks noChangeArrowheads="1"/>
          </p:cNvSpPr>
          <p:nvPr/>
        </p:nvSpPr>
        <p:spPr bwMode="auto">
          <a:xfrm>
            <a:off x="3978680" y="3989388"/>
            <a:ext cx="3886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000" b="1" dirty="0">
                <a:solidFill>
                  <a:schemeClr val="bg1"/>
                </a:solidFill>
              </a:rPr>
              <a:t>load: read data from memory</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35524E85-51FC-8644-B926-4F5E9D4B7D76}"/>
              </a:ext>
            </a:extLst>
          </p:cNvPr>
          <p:cNvSpPr>
            <a:spLocks noChangeArrowheads="1"/>
          </p:cNvSpPr>
          <p:nvPr/>
        </p:nvSpPr>
        <p:spPr bwMode="auto">
          <a:xfrm>
            <a:off x="1259726" y="6373813"/>
            <a:ext cx="1952154"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Rectangle 4">
            <a:extLst>
              <a:ext uri="{FF2B5EF4-FFF2-40B4-BE49-F238E27FC236}">
                <a16:creationId xmlns:a16="http://schemas.microsoft.com/office/drawing/2014/main" id="{431044DF-D68A-E644-8E3E-89B9ACF8002E}"/>
              </a:ext>
            </a:extLst>
          </p:cNvPr>
          <p:cNvSpPr>
            <a:spLocks noChangeArrowheads="1"/>
          </p:cNvSpPr>
          <p:nvPr/>
        </p:nvSpPr>
        <p:spPr bwMode="auto">
          <a:xfrm>
            <a:off x="4412070" y="5181600"/>
            <a:ext cx="1343456"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write result to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dependent source operands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rgbClr val="00B0F0"/>
                </a:solidFill>
              </a:rPr>
              <a:t> </a:t>
            </a:r>
            <a:endParaRPr kumimoji="0" lang="en-US" altLang="zh-CN" sz="2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6BA2B9E9-7434-2D4E-A07B-9FADD9683A10}"/>
              </a:ext>
            </a:extLst>
          </p:cNvPr>
          <p:cNvSpPr>
            <a:spLocks noChangeArrowheads="1"/>
          </p:cNvSpPr>
          <p:nvPr/>
        </p:nvSpPr>
        <p:spPr bwMode="auto">
          <a:xfrm>
            <a:off x="2250326" y="5716800"/>
            <a:ext cx="567447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 b="1" dirty="0">
                <a:solidFill>
                  <a:schemeClr val="bg1"/>
                </a:solidFill>
              </a:rPr>
              <a:t> </a:t>
            </a:r>
            <a:endParaRPr kumimoji="0" lang="en-US" altLang="zh-CN" sz="200" b="1" i="0" u="none" strike="noStrike" kern="1200" cap="none" spc="0" normalizeH="0" baseline="0" noProof="0" dirty="0">
              <a:ln>
                <a:noFill/>
              </a:ln>
              <a:solidFill>
                <a:schemeClr val="bg1"/>
              </a:solidFill>
              <a:effectLst/>
              <a:uLnTx/>
              <a:uFillTx/>
            </a:endParaRPr>
          </a:p>
        </p:txBody>
      </p:sp>
      <p:sp>
        <p:nvSpPr>
          <p:cNvPr id="19" name="Rectangle 4">
            <a:extLst>
              <a:ext uri="{FF2B5EF4-FFF2-40B4-BE49-F238E27FC236}">
                <a16:creationId xmlns:a16="http://schemas.microsoft.com/office/drawing/2014/main" id="{F560A54E-1510-2C4C-B529-BB93B838C992}"/>
              </a:ext>
            </a:extLst>
          </p:cNvPr>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chemeClr val="bg1"/>
                </a:solidFill>
              </a:rPr>
              <a:t>result</a:t>
            </a:r>
            <a:r>
              <a:rPr lang="zh-CN" altLang="en-US" sz="2000" b="1" dirty="0">
                <a:solidFill>
                  <a:schemeClr val="bg1"/>
                </a:solidFill>
              </a:rPr>
              <a:t> </a:t>
            </a:r>
            <a:r>
              <a:rPr lang="en-US" altLang="zh-CN" sz="2000" b="1" dirty="0">
                <a:solidFill>
                  <a:schemeClr val="bg1"/>
                </a:solidFill>
              </a:rPr>
              <a:t>available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9B1B3A74-D8F1-2646-82F8-46BFA67C0EC5}"/>
              </a:ext>
            </a:extLst>
          </p:cNvPr>
          <p:cNvSpPr>
            <a:spLocks noChangeArrowheads="1"/>
          </p:cNvSpPr>
          <p:nvPr/>
        </p:nvSpPr>
        <p:spPr bwMode="auto">
          <a:xfrm>
            <a:off x="-35674" y="5715000"/>
            <a:ext cx="3348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data</a:t>
            </a:r>
            <a:r>
              <a:rPr lang="zh-CN" altLang="en-US" sz="2000" b="1" dirty="0">
                <a:solidFill>
                  <a:srgbClr val="92D050"/>
                </a:solidFill>
              </a:rPr>
              <a:t> </a:t>
            </a:r>
            <a:r>
              <a:rPr lang="en-US" altLang="zh-CN" sz="2000" b="1" dirty="0">
                <a:solidFill>
                  <a:srgbClr val="92D050"/>
                </a:solidFill>
              </a:rPr>
              <a:t>available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1EE63351-D146-1D41-BD7D-638FC95F1846}"/>
              </a:ext>
            </a:extLst>
          </p:cNvPr>
          <p:cNvSpPr>
            <a:spLocks noChangeArrowheads="1"/>
          </p:cNvSpPr>
          <p:nvPr/>
        </p:nvSpPr>
        <p:spPr bwMode="auto">
          <a:xfrm>
            <a:off x="3211880" y="5715000"/>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write data to memory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release station/buffer </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5" name="TextBox 14">
            <a:extLst>
              <a:ext uri="{FF2B5EF4-FFF2-40B4-BE49-F238E27FC236}">
                <a16:creationId xmlns:a16="http://schemas.microsoft.com/office/drawing/2014/main" id="{A532EA6B-2588-244C-B5B0-618C1ED2996E}"/>
              </a:ext>
            </a:extLst>
          </p:cNvPr>
          <p:cNvSpPr txBox="1"/>
          <p:nvPr/>
        </p:nvSpPr>
        <p:spPr>
          <a:xfrm>
            <a:off x="6781800" y="1371129"/>
            <a:ext cx="190502"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i</a:t>
            </a:r>
          </a:p>
        </p:txBody>
      </p:sp>
    </p:spTree>
    <p:extLst>
      <p:ext uri="{BB962C8B-B14F-4D97-AF65-F5344CB8AC3E}">
        <p14:creationId xmlns:p14="http://schemas.microsoft.com/office/powerpoint/2010/main" val="344873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Tree>
    <p:extLst>
      <p:ext uri="{BB962C8B-B14F-4D97-AF65-F5344CB8AC3E}">
        <p14:creationId xmlns:p14="http://schemas.microsoft.com/office/powerpoint/2010/main" val="4057634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DCB-5243-4940-AABF-BB7381276A7B}"/>
              </a:ext>
            </a:extLst>
          </p:cNvPr>
          <p:cNvSpPr>
            <a:spLocks noGrp="1"/>
          </p:cNvSpPr>
          <p:nvPr>
            <p:ph type="title"/>
          </p:nvPr>
        </p:nvSpPr>
        <p:spPr/>
        <p:txBody>
          <a:bodyPr/>
          <a:lstStyle/>
          <a:p>
            <a:r>
              <a:rPr lang="en-CN" dirty="0"/>
              <a:t>Tomasulo &amp; Loop Unrolling</a:t>
            </a:r>
          </a:p>
        </p:txBody>
      </p:sp>
      <p:sp>
        <p:nvSpPr>
          <p:cNvPr id="5" name="Content Placeholder 2">
            <a:extLst>
              <a:ext uri="{FF2B5EF4-FFF2-40B4-BE49-F238E27FC236}">
                <a16:creationId xmlns:a16="http://schemas.microsoft.com/office/drawing/2014/main" id="{73AA102E-4717-774B-B3A0-75EDEEC1EA8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6" name="Content Placeholder 2">
            <a:extLst>
              <a:ext uri="{FF2B5EF4-FFF2-40B4-BE49-F238E27FC236}">
                <a16:creationId xmlns:a16="http://schemas.microsoft.com/office/drawing/2014/main" id="{F5C75724-90C1-B143-981C-020104D4E037}"/>
              </a:ext>
            </a:extLst>
          </p:cNvPr>
          <p:cNvSpPr txBox="1">
            <a:spLocks/>
          </p:cNvSpPr>
          <p:nvPr/>
        </p:nvSpPr>
        <p:spPr bwMode="auto">
          <a:xfrm>
            <a:off x="23622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fmul.d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endParaRPr lang="en-US" altLang="zh-CN" kern="0" dirty="0"/>
          </a:p>
          <a:p>
            <a:pPr eaLnBrk="1" hangingPunct="1">
              <a:buFontTx/>
              <a:buNone/>
              <a:defRPr/>
            </a:pPr>
            <a:endParaRPr lang="en-US" altLang="zh-CN" kern="0" dirty="0"/>
          </a:p>
          <a:p>
            <a:pPr marL="0" indent="0">
              <a:buFontTx/>
              <a:buNone/>
            </a:pPr>
            <a:endParaRPr lang="en-CN" kern="0" dirty="0"/>
          </a:p>
        </p:txBody>
      </p:sp>
      <p:sp>
        <p:nvSpPr>
          <p:cNvPr id="7" name="Content Placeholder 2">
            <a:extLst>
              <a:ext uri="{FF2B5EF4-FFF2-40B4-BE49-F238E27FC236}">
                <a16:creationId xmlns:a16="http://schemas.microsoft.com/office/drawing/2014/main" id="{6DF5AAC8-FC0D-3C4E-B24D-A30FF4A9AA05}"/>
              </a:ext>
            </a:extLst>
          </p:cNvPr>
          <p:cNvSpPr txBox="1">
            <a:spLocks/>
          </p:cNvSpPr>
          <p:nvPr/>
        </p:nvSpPr>
        <p:spPr bwMode="auto">
          <a:xfrm>
            <a:off x="41148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a:t>
            </a:r>
          </a:p>
          <a:p>
            <a:pPr eaLnBrk="1" hangingPunct="1">
              <a:buFontTx/>
              <a:buNone/>
              <a:defRPr/>
            </a:pPr>
            <a:r>
              <a:rPr lang="en-US" altLang="zh-CN" kern="0" dirty="0"/>
              <a:t>f4, f0, f2</a:t>
            </a:r>
          </a:p>
          <a:p>
            <a:pPr eaLnBrk="1" hangingPunct="1">
              <a:buFontTx/>
              <a:buNone/>
              <a:defRPr/>
            </a:pPr>
            <a:r>
              <a:rPr lang="en-US" altLang="zh-CN" kern="0" dirty="0"/>
              <a:t>f4, 0(x1) </a:t>
            </a:r>
          </a:p>
          <a:p>
            <a:pPr eaLnBrk="1" hangingPunct="1">
              <a:buFontTx/>
              <a:buNone/>
              <a:defRPr/>
            </a:pPr>
            <a:r>
              <a:rPr lang="en-US" altLang="zh-CN" kern="0" dirty="0"/>
              <a:t>x1, x1, -8</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829059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98212912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349231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dirty="0"/>
              <a:t>Tomasulo &amp; Loop Unrolling</a:t>
            </a:r>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a:extLst>
              <a:ext uri="{FF2B5EF4-FFF2-40B4-BE49-F238E27FC236}">
                <a16:creationId xmlns:a16="http://schemas.microsoft.com/office/drawing/2014/main" id="{D4F91C52-1545-A445-8069-8D08EEDA4BA1}"/>
              </a:ext>
            </a:extLst>
          </p:cNvPr>
          <p:cNvPicPr>
            <a:picLocks noChangeAspect="1"/>
          </p:cNvPicPr>
          <p:nvPr/>
        </p:nvPicPr>
        <p:blipFill>
          <a:blip r:embed="rId3"/>
          <a:stretch>
            <a:fillRect/>
          </a:stretch>
        </p:blipFill>
        <p:spPr>
          <a:xfrm>
            <a:off x="0" y="1600201"/>
            <a:ext cx="9144000" cy="2073238"/>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iterations &amp; no </a:t>
            </a:r>
            <a:r>
              <a:rPr lang="en-US" altLang="zh-CN" sz="3600" b="1" dirty="0">
                <a:solidFill>
                  <a:srgbClr val="00B0F0"/>
                </a:solidFill>
              </a:rPr>
              <a:t>complete </a:t>
            </a:r>
            <a:r>
              <a:rPr lang="en-US" altLang="zh-CN" sz="3600" b="1" dirty="0" err="1">
                <a:solidFill>
                  <a:srgbClr val="00B0F0"/>
                </a:solidFill>
              </a:rPr>
              <a:t>instr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F88864BC-A54C-9D43-9494-B49CB0A246BF}"/>
              </a:ext>
            </a:extLst>
          </p:cNvPr>
          <p:cNvPicPr>
            <a:picLocks noChangeAspect="1"/>
          </p:cNvPicPr>
          <p:nvPr/>
        </p:nvPicPr>
        <p:blipFill>
          <a:blip r:embed="rId4"/>
          <a:stretch>
            <a:fillRect/>
          </a:stretch>
        </p:blipFill>
        <p:spPr>
          <a:xfrm>
            <a:off x="-5412" y="3673439"/>
            <a:ext cx="9144000" cy="2574961"/>
          </a:xfrm>
          <a:prstGeom prst="rect">
            <a:avLst/>
          </a:prstGeom>
        </p:spPr>
      </p:pic>
      <p:pic>
        <p:nvPicPr>
          <p:cNvPr id="3" name="Picture 2">
            <a:extLst>
              <a:ext uri="{FF2B5EF4-FFF2-40B4-BE49-F238E27FC236}">
                <a16:creationId xmlns:a16="http://schemas.microsoft.com/office/drawing/2014/main" id="{00958966-E801-5D40-AFB9-FB319BB03894}"/>
              </a:ext>
            </a:extLst>
          </p:cNvPr>
          <p:cNvPicPr>
            <a:picLocks noChangeAspect="1"/>
          </p:cNvPicPr>
          <p:nvPr/>
        </p:nvPicPr>
        <p:blipFill>
          <a:blip r:embed="rId5"/>
          <a:stretch>
            <a:fillRect/>
          </a:stretch>
        </p:blipFill>
        <p:spPr>
          <a:xfrm>
            <a:off x="-8263" y="6248400"/>
            <a:ext cx="9144000" cy="609600"/>
          </a:xfrm>
          <a:prstGeom prst="rect">
            <a:avLst/>
          </a:prstGeom>
        </p:spPr>
      </p:pic>
    </p:spTree>
    <p:extLst>
      <p:ext uri="{BB962C8B-B14F-4D97-AF65-F5344CB8AC3E}">
        <p14:creationId xmlns:p14="http://schemas.microsoft.com/office/powerpoint/2010/main" val="1367447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p:txBody>
      </p:sp>
    </p:spTree>
    <p:extLst>
      <p:ext uri="{BB962C8B-B14F-4D97-AF65-F5344CB8AC3E}">
        <p14:creationId xmlns:p14="http://schemas.microsoft.com/office/powerpoint/2010/main" val="20884134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dirty="0"/>
              <a:t>Branch Prediction</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defRPr/>
            </a:pPr>
            <a:r>
              <a:rPr lang="en-US" altLang="zh-CN" b="1" dirty="0"/>
              <a:t>Example</a:t>
            </a:r>
          </a:p>
          <a:p>
            <a:pPr eaLnBrk="1" hangingPunct="1">
              <a:buFontTx/>
              <a:buNone/>
              <a:defRPr/>
            </a:pPr>
            <a:r>
              <a:rPr lang="en-US" altLang="zh-CN" b="1" dirty="0"/>
              <a:t>	</a:t>
            </a:r>
            <a:r>
              <a:rPr lang="en-US" altLang="zh-CN" dirty="0"/>
              <a:t>20-stage pipeline</a:t>
            </a:r>
          </a:p>
          <a:p>
            <a:pPr eaLnBrk="1" hangingPunct="1">
              <a:buFontTx/>
              <a:buNone/>
              <a:defRPr/>
            </a:pPr>
            <a:r>
              <a:rPr lang="en-US" altLang="zh-CN" dirty="0"/>
              <a:t>	1 out of 5 instructions is a branch</a:t>
            </a:r>
          </a:p>
          <a:p>
            <a:pPr eaLnBrk="1" hangingPunct="1">
              <a:buFontTx/>
              <a:buNone/>
              <a:defRPr/>
            </a:pPr>
            <a:r>
              <a:rPr lang="en-US" altLang="zh-CN" dirty="0"/>
              <a:t>	5-instruction block ends with a branch</a:t>
            </a:r>
          </a:p>
          <a:p>
            <a:pPr eaLnBrk="1" hangingPunct="1">
              <a:defRPr/>
            </a:pPr>
            <a:r>
              <a:rPr lang="en-US" altLang="zh-CN" dirty="0"/>
              <a:t>How long to fetch 500 instructions given various prediction accuracy?</a:t>
            </a:r>
          </a:p>
          <a:p>
            <a:pPr eaLnBrk="1" hangingPunct="1">
              <a:buFontTx/>
              <a:buNone/>
              <a:defRPr/>
            </a:pPr>
            <a:r>
              <a:rPr lang="en-US" altLang="zh-CN" b="1" dirty="0"/>
              <a:t>	</a:t>
            </a:r>
            <a:r>
              <a:rPr lang="en-US" altLang="zh-CN" dirty="0"/>
              <a:t>100%: 1 </a:t>
            </a:r>
            <a:r>
              <a:rPr lang="en-US" altLang="zh-CN" dirty="0" err="1"/>
              <a:t>instr</a:t>
            </a:r>
            <a:r>
              <a:rPr lang="en-US" altLang="zh-CN" dirty="0"/>
              <a:t> per CC </a:t>
            </a:r>
            <a:r>
              <a:rPr lang="en-US" altLang="zh-CN" dirty="0">
                <a:sym typeface="Wingdings" pitchFamily="2" charset="2"/>
              </a:rPr>
              <a:t> 500 CC</a:t>
            </a:r>
            <a:endParaRPr lang="en-US" altLang="zh-CN" dirty="0"/>
          </a:p>
          <a:p>
            <a:pPr eaLnBrk="1" hangingPunct="1">
              <a:buFontTx/>
              <a:buNone/>
              <a:defRPr/>
            </a:pPr>
            <a:r>
              <a:rPr lang="en-US" altLang="zh-CN" dirty="0"/>
              <a:t>	99%: 500 + 20 x 1 = 520 CC</a:t>
            </a:r>
          </a:p>
          <a:p>
            <a:pPr eaLnBrk="1" hangingPunct="1">
              <a:buFontTx/>
              <a:buNone/>
              <a:defRPr/>
            </a:pPr>
            <a:r>
              <a:rPr lang="en-US" altLang="zh-CN" dirty="0"/>
              <a:t>	90%: 500 + 20 x 10 = 700 CC</a:t>
            </a:r>
          </a:p>
        </p:txBody>
      </p:sp>
    </p:spTree>
    <p:extLst>
      <p:ext uri="{BB962C8B-B14F-4D97-AF65-F5344CB8AC3E}">
        <p14:creationId xmlns:p14="http://schemas.microsoft.com/office/powerpoint/2010/main" val="34589985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p>
          <a:p>
            <a:pPr eaLnBrk="1" hangingPunct="1">
              <a:buFontTx/>
              <a:buNone/>
              <a:defRPr/>
            </a:pPr>
            <a:r>
              <a:rPr lang="en-US" altLang="zh-CN" kern="0" dirty="0">
                <a:solidFill>
                  <a:srgbClr val="00B0F0"/>
                </a:solidFill>
              </a:rPr>
              <a:t>if misprediction, re-fetch instructions</a:t>
            </a:r>
          </a:p>
        </p:txBody>
      </p:sp>
    </p:spTree>
    <p:extLst>
      <p:ext uri="{BB962C8B-B14F-4D97-AF65-F5344CB8AC3E}">
        <p14:creationId xmlns:p14="http://schemas.microsoft.com/office/powerpoint/2010/main" val="3976077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p>
        </p:txBody>
      </p:sp>
    </p:spTree>
    <p:extLst>
      <p:ext uri="{BB962C8B-B14F-4D97-AF65-F5344CB8AC3E}">
        <p14:creationId xmlns:p14="http://schemas.microsoft.com/office/powerpoint/2010/main" val="22675193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356260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p>
          <a:p>
            <a:pPr eaLnBrk="1" hangingPunct="1">
              <a:buFontTx/>
              <a:buNone/>
              <a:defRPr/>
            </a:pPr>
            <a:r>
              <a:rPr lang="en-US" altLang="zh-CN" kern="0" dirty="0">
                <a:solidFill>
                  <a:srgbClr val="00B0F0"/>
                </a:solidFill>
              </a:rPr>
              <a:t>execute program as if guesses are correct</a:t>
            </a:r>
          </a:p>
        </p:txBody>
      </p:sp>
    </p:spTree>
    <p:extLst>
      <p:ext uri="{BB962C8B-B14F-4D97-AF65-F5344CB8AC3E}">
        <p14:creationId xmlns:p14="http://schemas.microsoft.com/office/powerpoint/2010/main" val="338878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p>
          <a:p>
            <a:pPr eaLnBrk="1" hangingPunct="1">
              <a:buFontTx/>
              <a:buNone/>
              <a:defRPr/>
            </a:pPr>
            <a:r>
              <a:rPr lang="en-US" altLang="zh-CN" kern="0" dirty="0">
                <a:solidFill>
                  <a:srgbClr val="00B0F0"/>
                </a:solidFill>
              </a:rPr>
              <a:t>branch predictions are always correct;</a:t>
            </a:r>
          </a:p>
          <a:p>
            <a:pPr eaLnBrk="1" hangingPunct="1">
              <a:buFontTx/>
              <a:buNone/>
              <a:defRPr/>
            </a:pPr>
            <a:r>
              <a:rPr lang="en-US" altLang="zh-CN" kern="0" dirty="0">
                <a:solidFill>
                  <a:srgbClr val="00B0F0"/>
                </a:solidFill>
              </a:rPr>
              <a:t>commit results till prediction is determined;  </a:t>
            </a:r>
          </a:p>
          <a:p>
            <a:pPr eaLnBrk="1" hangingPunct="1">
              <a:buFontTx/>
              <a:buNone/>
              <a:defRPr/>
            </a:pPr>
            <a:r>
              <a:rPr lang="en-US" altLang="zh-CN" kern="0" dirty="0">
                <a:solidFill>
                  <a:srgbClr val="00B0F0"/>
                </a:solidFill>
              </a:rPr>
              <a:t>undo effects by misprediction;</a:t>
            </a:r>
          </a:p>
        </p:txBody>
      </p:sp>
    </p:spTree>
    <p:extLst>
      <p:ext uri="{BB962C8B-B14F-4D97-AF65-F5344CB8AC3E}">
        <p14:creationId xmlns:p14="http://schemas.microsoft.com/office/powerpoint/2010/main" val="287227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a:t>
            </a:r>
            <a:r>
              <a:rPr lang="en-CN" dirty="0"/>
              <a:t>additional set of hardware buffers to hold the results of instructions that have finished execution but have not committed</a:t>
            </a:r>
          </a:p>
        </p:txBody>
      </p:sp>
    </p:spTree>
    <p:extLst>
      <p:ext uri="{BB962C8B-B14F-4D97-AF65-F5344CB8AC3E}">
        <p14:creationId xmlns:p14="http://schemas.microsoft.com/office/powerpoint/2010/main" val="3627258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00B0F0"/>
                </a:solidFill>
              </a:rPr>
              <a:t>Reorder Buffer (ROB)</a:t>
            </a:r>
          </a:p>
        </p:txBody>
      </p:sp>
    </p:spTree>
    <p:extLst>
      <p:ext uri="{BB962C8B-B14F-4D97-AF65-F5344CB8AC3E}">
        <p14:creationId xmlns:p14="http://schemas.microsoft.com/office/powerpoint/2010/main" val="775850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 </a:t>
            </a:r>
            <a:r>
              <a:rPr lang="en-CN" altLang="en-CN" dirty="0">
                <a:solidFill>
                  <a:srgbClr val="00B0F0"/>
                </a:solidFill>
              </a:rPr>
              <a:t>80%</a:t>
            </a: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1010509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6180285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Tree>
    <p:extLst>
      <p:ext uri="{BB962C8B-B14F-4D97-AF65-F5344CB8AC3E}">
        <p14:creationId xmlns:p14="http://schemas.microsoft.com/office/powerpoint/2010/main" val="34968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CDB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 instead of directly to registers</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p:txBody>
      </p:sp>
    </p:spTree>
    <p:extLst>
      <p:ext uri="{BB962C8B-B14F-4D97-AF65-F5344CB8AC3E}">
        <p14:creationId xmlns:p14="http://schemas.microsoft.com/office/powerpoint/2010/main" val="8398364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ROB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registers upon commit;</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p>
        </p:txBody>
      </p:sp>
    </p:spTree>
    <p:extLst>
      <p:ext uri="{BB962C8B-B14F-4D97-AF65-F5344CB8AC3E}">
        <p14:creationId xmlns:p14="http://schemas.microsoft.com/office/powerpoint/2010/main" val="14944739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0" y="4038600"/>
            <a:ext cx="2209800" cy="2133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buffers subsumed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25217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p:txBody>
          <a:bodyPr/>
          <a:lstStyle/>
          <a:p>
            <a:r>
              <a:rPr lang="en-CN" dirty="0"/>
              <a:t>Reorder Buffer (ROB) entry fields:</a:t>
            </a:r>
          </a:p>
          <a:p>
            <a:r>
              <a:rPr lang="en-US" dirty="0"/>
              <a:t>I</a:t>
            </a:r>
            <a:r>
              <a:rPr lang="en-CN" dirty="0"/>
              <a:t>nstruction type</a:t>
            </a:r>
          </a:p>
          <a:p>
            <a:r>
              <a:rPr lang="en-US" dirty="0"/>
              <a:t>D</a:t>
            </a:r>
            <a:r>
              <a:rPr lang="en-CN" dirty="0"/>
              <a:t>estination</a:t>
            </a:r>
          </a:p>
          <a:p>
            <a:r>
              <a:rPr lang="en-US" dirty="0"/>
              <a:t>V</a:t>
            </a:r>
            <a:r>
              <a:rPr lang="en-CN" dirty="0"/>
              <a:t>alue</a:t>
            </a:r>
          </a:p>
          <a:p>
            <a:r>
              <a:rPr lang="en-US" dirty="0"/>
              <a:t>R</a:t>
            </a:r>
            <a:r>
              <a:rPr lang="en-CN" dirty="0"/>
              <a:t>eady</a:t>
            </a:r>
          </a:p>
        </p:txBody>
      </p:sp>
    </p:spTree>
    <p:extLst>
      <p:ext uri="{BB962C8B-B14F-4D97-AF65-F5344CB8AC3E}">
        <p14:creationId xmlns:p14="http://schemas.microsoft.com/office/powerpoint/2010/main" val="331025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a:xfrm>
            <a:off x="457200" y="1600200"/>
            <a:ext cx="9296400" cy="5257800"/>
          </a:xfrm>
        </p:spPr>
        <p:txBody>
          <a:bodyPr/>
          <a:lstStyle/>
          <a:p>
            <a:r>
              <a:rPr lang="en-CN" dirty="0"/>
              <a:t>Reorder Buffer (ROB) entry fields:</a:t>
            </a:r>
          </a:p>
          <a:p>
            <a:r>
              <a:rPr lang="en-US" dirty="0">
                <a:solidFill>
                  <a:srgbClr val="00B0F0"/>
                </a:solidFill>
              </a:rPr>
              <a:t>I</a:t>
            </a:r>
            <a:r>
              <a:rPr lang="en-CN" dirty="0">
                <a:solidFill>
                  <a:srgbClr val="00B0F0"/>
                </a:solidFill>
              </a:rPr>
              <a:t>nstruction type                                </a:t>
            </a:r>
            <a:r>
              <a:rPr lang="en-CN" dirty="0"/>
              <a:t>branch, store, register op (ALU/load)</a:t>
            </a:r>
          </a:p>
          <a:p>
            <a:r>
              <a:rPr lang="en-US" dirty="0">
                <a:solidFill>
                  <a:srgbClr val="00B0F0"/>
                </a:solidFill>
              </a:rPr>
              <a:t>D</a:t>
            </a:r>
            <a:r>
              <a:rPr lang="en-CN" dirty="0">
                <a:solidFill>
                  <a:srgbClr val="00B0F0"/>
                </a:solidFill>
              </a:rPr>
              <a:t>estination                                       </a:t>
            </a:r>
            <a:r>
              <a:rPr lang="en-CN" dirty="0"/>
              <a:t>register # for loads and ALU operations  memory address for stores</a:t>
            </a:r>
          </a:p>
          <a:p>
            <a:r>
              <a:rPr lang="en-US" dirty="0">
                <a:solidFill>
                  <a:srgbClr val="00B0F0"/>
                </a:solidFill>
              </a:rPr>
              <a:t>V</a:t>
            </a:r>
            <a:r>
              <a:rPr lang="en-CN" dirty="0">
                <a:solidFill>
                  <a:srgbClr val="00B0F0"/>
                </a:solidFill>
              </a:rPr>
              <a:t>alue                                                </a:t>
            </a:r>
            <a:r>
              <a:rPr lang="en-CN" dirty="0"/>
              <a:t>hold insr result until instruction commits</a:t>
            </a:r>
          </a:p>
          <a:p>
            <a:r>
              <a:rPr lang="en-US" dirty="0">
                <a:solidFill>
                  <a:srgbClr val="00B0F0"/>
                </a:solidFill>
              </a:rPr>
              <a:t>R</a:t>
            </a:r>
            <a:r>
              <a:rPr lang="en-CN" dirty="0">
                <a:solidFill>
                  <a:srgbClr val="00B0F0"/>
                </a:solidFill>
              </a:rPr>
              <a:t>eady: </a:t>
            </a:r>
            <a:r>
              <a:rPr lang="en-CN" dirty="0"/>
              <a:t>execution complete, value ready</a:t>
            </a:r>
          </a:p>
        </p:txBody>
      </p:sp>
    </p:spTree>
    <p:extLst>
      <p:ext uri="{BB962C8B-B14F-4D97-AF65-F5344CB8AC3E}">
        <p14:creationId xmlns:p14="http://schemas.microsoft.com/office/powerpoint/2010/main" val="6961327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41950537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solidFill>
                  <a:srgbClr val="00B0F0"/>
                </a:solidFill>
              </a:rPr>
              <a:t>I</a:t>
            </a:r>
            <a:r>
              <a:rPr lang="en-CN" dirty="0">
                <a:solidFill>
                  <a:srgbClr val="00B0F0"/>
                </a:solidFill>
              </a:rPr>
              <a:t>ssue                                              </a:t>
            </a:r>
            <a:r>
              <a:rPr lang="en-CN" dirty="0"/>
              <a:t>get next instr from instr queue head upon empty reservation-station buffer &amp; empty ROB entry;                      send operands to station if available in either registers or ROB;</a:t>
            </a:r>
            <a:r>
              <a:rPr lang="en-CN" dirty="0">
                <a:solidFill>
                  <a:srgbClr val="00B0F0"/>
                </a:solidFill>
              </a:rPr>
              <a:t>                       </a:t>
            </a:r>
            <a:r>
              <a:rPr lang="en-CN" dirty="0"/>
              <a:t>correlate station with ROB entry #; </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0456152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839200" cy="4525963"/>
          </a:xfrm>
        </p:spPr>
        <p:txBody>
          <a:bodyPr/>
          <a:lstStyle/>
          <a:p>
            <a:r>
              <a:rPr lang="en-US" dirty="0"/>
              <a:t>I</a:t>
            </a:r>
            <a:r>
              <a:rPr lang="en-CN" dirty="0"/>
              <a:t>ssue</a:t>
            </a:r>
          </a:p>
          <a:p>
            <a:r>
              <a:rPr lang="en-US" dirty="0">
                <a:solidFill>
                  <a:srgbClr val="00B0F0"/>
                </a:solidFill>
              </a:rPr>
              <a:t>E</a:t>
            </a:r>
            <a:r>
              <a:rPr lang="en-CN"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CN" dirty="0"/>
          </a:p>
          <a:p>
            <a:r>
              <a:rPr lang="en-CN" dirty="0"/>
              <a:t>Write result</a:t>
            </a:r>
          </a:p>
          <a:p>
            <a:r>
              <a:rPr lang="en-CN" dirty="0"/>
              <a:t>Commit</a:t>
            </a:r>
          </a:p>
          <a:p>
            <a:endParaRPr lang="en-CN" dirty="0"/>
          </a:p>
        </p:txBody>
      </p:sp>
    </p:spTree>
    <p:extLst>
      <p:ext uri="{BB962C8B-B14F-4D97-AF65-F5344CB8AC3E}">
        <p14:creationId xmlns:p14="http://schemas.microsoft.com/office/powerpoint/2010/main" val="35047224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it to ROB and stations</a:t>
            </a:r>
            <a:endParaRPr lang="en-CN" dirty="0">
              <a:solidFill>
                <a:srgbClr val="00B0F0"/>
              </a:solidFill>
            </a:endParaRPr>
          </a:p>
          <a:p>
            <a:r>
              <a:rPr lang="en-CN" dirty="0"/>
              <a:t>Commit</a:t>
            </a:r>
          </a:p>
          <a:p>
            <a:endParaRPr lang="en-CN" dirty="0"/>
          </a:p>
        </p:txBody>
      </p:sp>
    </p:spTree>
    <p:extLst>
      <p:ext uri="{BB962C8B-B14F-4D97-AF65-F5344CB8AC3E}">
        <p14:creationId xmlns:p14="http://schemas.microsoft.com/office/powerpoint/2010/main" val="3766634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1: </a:t>
            </a:r>
            <a:r>
              <a:rPr lang="en-CN" altLang="en-CN" dirty="0"/>
              <a:t>                                           a loop branch that is taken nine times in a row and then is not taken once;    assume predictor initialized as untaken;</a:t>
            </a:r>
          </a:p>
          <a:p>
            <a:r>
              <a:rPr lang="en-CN" altLang="en-CN" dirty="0"/>
              <a:t>prediction accuracy using 1-bit prediction: </a:t>
            </a:r>
            <a:r>
              <a:rPr lang="en-CN" altLang="en-CN" dirty="0">
                <a:solidFill>
                  <a:srgbClr val="00B0F0"/>
                </a:solidFill>
              </a:rPr>
              <a:t>80%</a:t>
            </a: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
        <p:nvSpPr>
          <p:cNvPr id="2" name="Freeform 1">
            <a:extLst>
              <a:ext uri="{FF2B5EF4-FFF2-40B4-BE49-F238E27FC236}">
                <a16:creationId xmlns:a16="http://schemas.microsoft.com/office/drawing/2014/main" id="{13348F81-611C-B79E-B512-A6BED9369242}"/>
              </a:ext>
            </a:extLst>
          </p:cNvPr>
          <p:cNvSpPr/>
          <p:nvPr/>
        </p:nvSpPr>
        <p:spPr>
          <a:xfrm>
            <a:off x="2590800" y="5228397"/>
            <a:ext cx="5669908" cy="574995"/>
          </a:xfrm>
          <a:custGeom>
            <a:avLst/>
            <a:gdLst>
              <a:gd name="connsiteX0" fmla="*/ 4596384 w 5724772"/>
              <a:gd name="connsiteY0" fmla="*/ 574995 h 574995"/>
              <a:gd name="connsiteX1" fmla="*/ 5413248 w 5724772"/>
              <a:gd name="connsiteY1" fmla="*/ 62931 h 574995"/>
              <a:gd name="connsiteX2" fmla="*/ 0 w 5724772"/>
              <a:gd name="connsiteY2" fmla="*/ 26355 h 574995"/>
            </a:gdLst>
            <a:ahLst/>
            <a:cxnLst>
              <a:cxn ang="0">
                <a:pos x="connsiteX0" y="connsiteY0"/>
              </a:cxn>
              <a:cxn ang="0">
                <a:pos x="connsiteX1" y="connsiteY1"/>
              </a:cxn>
              <a:cxn ang="0">
                <a:pos x="connsiteX2" y="connsiteY2"/>
              </a:cxn>
            </a:cxnLst>
            <a:rect l="l" t="t" r="r" b="b"/>
            <a:pathLst>
              <a:path w="5724772" h="574995">
                <a:moveTo>
                  <a:pt x="4596384" y="574995"/>
                </a:moveTo>
                <a:cubicBezTo>
                  <a:pt x="5387848" y="364683"/>
                  <a:pt x="6179312" y="154371"/>
                  <a:pt x="5413248" y="62931"/>
                </a:cubicBezTo>
                <a:cubicBezTo>
                  <a:pt x="4647184" y="-28509"/>
                  <a:pt x="2323592" y="-1077"/>
                  <a:pt x="0" y="26355"/>
                </a:cubicBezTo>
              </a:path>
            </a:pathLst>
          </a:custGeom>
          <a:noFill/>
          <a:ln w="38100">
            <a:solidFill>
              <a:srgbClr val="00B0F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89517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a:t>
            </a:r>
            <a:r>
              <a:rPr lang="en-CN"/>
              <a:t>it to ROB </a:t>
            </a:r>
            <a:r>
              <a:rPr lang="en-CN" dirty="0"/>
              <a:t>and stations</a:t>
            </a:r>
            <a:endParaRPr lang="en-CN" dirty="0">
              <a:solidFill>
                <a:srgbClr val="00B0F0"/>
              </a:solidFill>
            </a:endParaRPr>
          </a:p>
          <a:p>
            <a:r>
              <a:rPr lang="en-CN" dirty="0"/>
              <a:t>Commit</a:t>
            </a:r>
          </a:p>
          <a:p>
            <a:endParaRPr lang="en-CN" dirty="0"/>
          </a:p>
        </p:txBody>
      </p:sp>
      <p:sp>
        <p:nvSpPr>
          <p:cNvPr id="4" name="Line 9">
            <a:extLst>
              <a:ext uri="{FF2B5EF4-FFF2-40B4-BE49-F238E27FC236}">
                <a16:creationId xmlns:a16="http://schemas.microsoft.com/office/drawing/2014/main" id="{9DE0EB0E-725E-8144-8FCC-5F7B8439B4F2}"/>
              </a:ext>
            </a:extLst>
          </p:cNvPr>
          <p:cNvSpPr>
            <a:spLocks noChangeShapeType="1"/>
          </p:cNvSpPr>
          <p:nvPr/>
        </p:nvSpPr>
        <p:spPr bwMode="auto">
          <a:xfrm>
            <a:off x="4876800" y="4800600"/>
            <a:ext cx="42672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5" name="TextBox 4">
            <a:extLst>
              <a:ext uri="{FF2B5EF4-FFF2-40B4-BE49-F238E27FC236}">
                <a16:creationId xmlns:a16="http://schemas.microsoft.com/office/drawing/2014/main" id="{1F8480CB-54B4-4E42-87F1-85243CB96AA1}"/>
              </a:ext>
            </a:extLst>
          </p:cNvPr>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p>
        </p:txBody>
      </p:sp>
    </p:spTree>
    <p:extLst>
      <p:ext uri="{BB962C8B-B14F-4D97-AF65-F5344CB8AC3E}">
        <p14:creationId xmlns:p14="http://schemas.microsoft.com/office/powerpoint/2010/main" val="35722787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store                                                normal commit</a:t>
            </a:r>
          </a:p>
          <a:p>
            <a:endParaRPr lang="en-CN" dirty="0"/>
          </a:p>
        </p:txBody>
      </p:sp>
    </p:spTree>
    <p:extLst>
      <p:ext uri="{BB962C8B-B14F-4D97-AF65-F5344CB8AC3E}">
        <p14:creationId xmlns:p14="http://schemas.microsoft.com/office/powerpoint/2010/main" val="26861029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a:t>
            </a:r>
            <a:r>
              <a:rPr lang="en-CN" dirty="0">
                <a:solidFill>
                  <a:srgbClr val="00B0F0"/>
                </a:solidFill>
              </a:rPr>
              <a:t>store / normal commit: </a:t>
            </a:r>
            <a:r>
              <a:rPr lang="en-CN" dirty="0"/>
              <a:t>instruction reaches ROB head and its result is available;                                      write result to dest register / memory;    remove instruction from ROB;</a:t>
            </a:r>
          </a:p>
          <a:p>
            <a:endParaRPr lang="en-CN" dirty="0"/>
          </a:p>
        </p:txBody>
      </p:sp>
    </p:spTree>
    <p:extLst>
      <p:ext uri="{BB962C8B-B14F-4D97-AF65-F5344CB8AC3E}">
        <p14:creationId xmlns:p14="http://schemas.microsoft.com/office/powerpoint/2010/main" val="39727867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CN" dirty="0">
                <a:solidFill>
                  <a:srgbClr val="00B0F0"/>
                </a:solidFill>
              </a:rPr>
              <a:t>          </a:t>
            </a:r>
            <a:r>
              <a:rPr lang="en-CN" dirty="0"/>
              <a:t>store                                                normal commit</a:t>
            </a:r>
          </a:p>
          <a:p>
            <a:endParaRPr lang="en-CN" dirty="0"/>
          </a:p>
        </p:txBody>
      </p:sp>
    </p:spTree>
    <p:extLst>
      <p:ext uri="{BB962C8B-B14F-4D97-AF65-F5344CB8AC3E}">
        <p14:creationId xmlns:p14="http://schemas.microsoft.com/office/powerpoint/2010/main" val="39464322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0119AFFF-EB7C-D349-8B67-AA4141E7F582}"/>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7188750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0" name="Rectangle 4">
            <a:extLst>
              <a:ext uri="{FF2B5EF4-FFF2-40B4-BE49-F238E27FC236}">
                <a16:creationId xmlns:a16="http://schemas.microsoft.com/office/drawing/2014/main" id="{DA78BAD5-F83C-BE40-ADB7-A7B53668813A}"/>
              </a:ext>
            </a:extLst>
          </p:cNvPr>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pic>
        <p:nvPicPr>
          <p:cNvPr id="16" name="Picture 15">
            <a:extLst>
              <a:ext uri="{FF2B5EF4-FFF2-40B4-BE49-F238E27FC236}">
                <a16:creationId xmlns:a16="http://schemas.microsoft.com/office/drawing/2014/main" id="{6F932172-578E-C744-B3AA-A6E7A28462F7}"/>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643415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4"/>
          <a:stretch>
            <a:fillRect/>
          </a:stretch>
        </p:blipFill>
        <p:spPr>
          <a:xfrm>
            <a:off x="0" y="4211146"/>
            <a:ext cx="9144000" cy="26468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p>
        </p:txBody>
      </p:sp>
      <p:pic>
        <p:nvPicPr>
          <p:cNvPr id="13" name="Picture 12">
            <a:extLst>
              <a:ext uri="{FF2B5EF4-FFF2-40B4-BE49-F238E27FC236}">
                <a16:creationId xmlns:a16="http://schemas.microsoft.com/office/drawing/2014/main" id="{9389EAB8-A641-444B-BED1-9FF50A0102D4}"/>
              </a:ext>
            </a:extLst>
          </p:cNvPr>
          <p:cNvPicPr>
            <a:picLocks noChangeAspect="1"/>
          </p:cNvPicPr>
          <p:nvPr/>
        </p:nvPicPr>
        <p:blipFill>
          <a:blip r:embed="rId5"/>
          <a:stretch>
            <a:fillRect/>
          </a:stretch>
        </p:blipFill>
        <p:spPr>
          <a:xfrm>
            <a:off x="6324600" y="15240"/>
            <a:ext cx="2819400" cy="162898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6763961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2B37A8-B6AE-A649-BF3F-2B8EED11251B}"/>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a:extLst>
              <a:ext uri="{FF2B5EF4-FFF2-40B4-BE49-F238E27FC236}">
                <a16:creationId xmlns:a16="http://schemas.microsoft.com/office/drawing/2014/main" id="{7BBE7388-0C48-534E-A70A-5EB353979972}"/>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C7AFA66F-C6C2-6346-AD55-D600AE42C36E}"/>
              </a:ext>
            </a:extLst>
          </p:cNvPr>
          <p:cNvSpPr>
            <a:spLocks noChangeArrowheads="1"/>
          </p:cNvSpPr>
          <p:nvPr/>
        </p:nvSpPr>
        <p:spPr bwMode="auto">
          <a:xfrm>
            <a:off x="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4872B520-32F0-4A43-B77A-E8E1A5603396}"/>
              </a:ext>
            </a:extLst>
          </p:cNvPr>
          <p:cNvSpPr>
            <a:spLocks noChangeArrowheads="1"/>
          </p:cNvSpPr>
          <p:nvPr/>
        </p:nvSpPr>
        <p:spPr bwMode="auto">
          <a:xfrm>
            <a:off x="-459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132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10D7783-C31C-A640-9385-4DE291E68F6A}"/>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192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22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6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341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45CDE95-21C2-9247-AB5D-11E5052092C4}"/>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4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E83D22A-A866-5645-AC39-8EA207EAF8C1}"/>
              </a:ext>
            </a:extLst>
          </p:cNvPr>
          <p:cNvSpPr>
            <a:spLocks noChangeArrowheads="1"/>
          </p:cNvSpPr>
          <p:nvPr/>
        </p:nvSpPr>
        <p:spPr bwMode="auto">
          <a:xfrm>
            <a:off x="-24788" y="2971799"/>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2352569E-85BE-E14E-9B24-A779F060169F}"/>
              </a:ext>
            </a:extLst>
          </p:cNvPr>
          <p:cNvSpPr>
            <a:spLocks noChangeArrowheads="1"/>
          </p:cNvSpPr>
          <p:nvPr/>
        </p:nvSpPr>
        <p:spPr bwMode="auto">
          <a:xfrm>
            <a:off x="-24788" y="32616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CFAD0FC0-1F9B-0D4A-BFAC-FC998A0F1E88}"/>
              </a:ext>
            </a:extLst>
          </p:cNvPr>
          <p:cNvSpPr>
            <a:spLocks noChangeArrowheads="1"/>
          </p:cNvSpPr>
          <p:nvPr/>
        </p:nvSpPr>
        <p:spPr bwMode="auto">
          <a:xfrm>
            <a:off x="-24788" y="35568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FA792287-6D6B-9F42-8276-BEC3732151CC}"/>
              </a:ext>
            </a:extLst>
          </p:cNvPr>
          <p:cNvSpPr>
            <a:spLocks noChangeArrowheads="1"/>
          </p:cNvSpPr>
          <p:nvPr/>
        </p:nvSpPr>
        <p:spPr bwMode="auto">
          <a:xfrm>
            <a:off x="-24788" y="38592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a:extLst>
              <a:ext uri="{FF2B5EF4-FFF2-40B4-BE49-F238E27FC236}">
                <a16:creationId xmlns:a16="http://schemas.microsoft.com/office/drawing/2014/main" id="{12DC23FC-C9A7-204A-80E1-E3F3FD7E27DF}"/>
              </a:ext>
            </a:extLst>
          </p:cNvPr>
          <p:cNvSpPr>
            <a:spLocks noChangeShapeType="1"/>
          </p:cNvSpPr>
          <p:nvPr/>
        </p:nvSpPr>
        <p:spPr bwMode="auto">
          <a:xfrm flipH="1" flipV="1">
            <a:off x="380998" y="2997690"/>
            <a:ext cx="1069201" cy="3174509"/>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5" name="Line 15">
            <a:extLst>
              <a:ext uri="{FF2B5EF4-FFF2-40B4-BE49-F238E27FC236}">
                <a16:creationId xmlns:a16="http://schemas.microsoft.com/office/drawing/2014/main" id="{4A860EFD-BCA1-3942-875E-0D8F0AD036C2}"/>
              </a:ext>
            </a:extLst>
          </p:cNvPr>
          <p:cNvSpPr>
            <a:spLocks noChangeShapeType="1"/>
          </p:cNvSpPr>
          <p:nvPr/>
        </p:nvSpPr>
        <p:spPr bwMode="auto">
          <a:xfrm flipH="1" flipV="1">
            <a:off x="380992" y="4047330"/>
            <a:ext cx="6019807" cy="211159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6" name="Line 15">
            <a:extLst>
              <a:ext uri="{FF2B5EF4-FFF2-40B4-BE49-F238E27FC236}">
                <a16:creationId xmlns:a16="http://schemas.microsoft.com/office/drawing/2014/main" id="{CB920D5F-3850-CD41-884F-B00CB6ECEC5B}"/>
              </a:ext>
            </a:extLst>
          </p:cNvPr>
          <p:cNvSpPr>
            <a:spLocks noChangeShapeType="1"/>
          </p:cNvSpPr>
          <p:nvPr/>
        </p:nvSpPr>
        <p:spPr bwMode="auto">
          <a:xfrm flipH="1" flipV="1">
            <a:off x="380999" y="3429000"/>
            <a:ext cx="7696201" cy="27299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7" name="Line 15">
            <a:extLst>
              <a:ext uri="{FF2B5EF4-FFF2-40B4-BE49-F238E27FC236}">
                <a16:creationId xmlns:a16="http://schemas.microsoft.com/office/drawing/2014/main" id="{CC9EA2E4-81EF-CD49-AAB5-01367E7979F5}"/>
              </a:ext>
            </a:extLst>
          </p:cNvPr>
          <p:cNvSpPr>
            <a:spLocks noChangeShapeType="1"/>
          </p:cNvSpPr>
          <p:nvPr/>
        </p:nvSpPr>
        <p:spPr bwMode="auto">
          <a:xfrm flipH="1" flipV="1">
            <a:off x="380994" y="3768600"/>
            <a:ext cx="8610602" cy="23903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8621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468594356"/>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30274266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641DB0-7313-4A43-8705-3B7D92EF483E}"/>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p>
        </p:txBody>
      </p:sp>
      <p:sp>
        <p:nvSpPr>
          <p:cNvPr id="18" name="AutoShape 5">
            <a:extLst>
              <a:ext uri="{FF2B5EF4-FFF2-40B4-BE49-F238E27FC236}">
                <a16:creationId xmlns:a16="http://schemas.microsoft.com/office/drawing/2014/main" id="{A276B596-6AB0-F34D-BDDB-2F062BF99F45}"/>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AC953200-853A-A445-9CD1-D6FAF4336C22}"/>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B5023FFC-B12E-9A42-B9E7-4B281DD55701}"/>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838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DE1FB27-8DDA-5948-AEE3-7CD0EB4CAE29}"/>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E24C9F79-C7E9-B44B-967D-94A73E7C8F62}"/>
              </a:ext>
            </a:extLst>
          </p:cNvPr>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p>
        </p:txBody>
      </p:sp>
      <p:sp>
        <p:nvSpPr>
          <p:cNvPr id="27" name="AutoShape 5">
            <a:extLst>
              <a:ext uri="{FF2B5EF4-FFF2-40B4-BE49-F238E27FC236}">
                <a16:creationId xmlns:a16="http://schemas.microsoft.com/office/drawing/2014/main" id="{6495E6C2-3C4A-3B4C-A8B5-3AFD6DFB06FD}"/>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a:extLst>
              <a:ext uri="{FF2B5EF4-FFF2-40B4-BE49-F238E27FC236}">
                <a16:creationId xmlns:a16="http://schemas.microsoft.com/office/drawing/2014/main" id="{0510174F-6769-DD47-88E4-6F4C47ADECF8}"/>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a:extLst>
              <a:ext uri="{FF2B5EF4-FFF2-40B4-BE49-F238E27FC236}">
                <a16:creationId xmlns:a16="http://schemas.microsoft.com/office/drawing/2014/main" id="{6D46D104-1A2F-1241-BCB3-83D7D7571C1F}"/>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a:extLst>
              <a:ext uri="{FF2B5EF4-FFF2-40B4-BE49-F238E27FC236}">
                <a16:creationId xmlns:a16="http://schemas.microsoft.com/office/drawing/2014/main" id="{8115B249-C075-F44C-9080-FDB9512C2DAC}"/>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590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9FFD59-F8D4-2D40-9E98-19299E1BE152}"/>
              </a:ext>
            </a:extLst>
          </p:cNvPr>
          <p:cNvPicPr>
            <a:picLocks noChangeAspect="1"/>
          </p:cNvPicPr>
          <p:nvPr/>
        </p:nvPicPr>
        <p:blipFill>
          <a:blip r:embed="rId3"/>
          <a:stretch>
            <a:fillRect/>
          </a:stretch>
        </p:blipFill>
        <p:spPr>
          <a:xfrm>
            <a:off x="-11113" y="1600201"/>
            <a:ext cx="9144000" cy="378683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a:xfrm>
            <a:off x="-304800" y="274638"/>
            <a:ext cx="9753600" cy="1143000"/>
          </a:xfrm>
        </p:spPr>
        <p:txBody>
          <a:bodyPr/>
          <a:lstStyle/>
          <a:p>
            <a:r>
              <a:rPr lang="en-CN" dirty="0"/>
              <a:t>Speculation &amp; Loop Unrolling</a:t>
            </a:r>
            <a:endParaRPr lang="en-CN" altLang="en-CN" dirty="0"/>
          </a:p>
        </p:txBody>
      </p:sp>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6885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iterations&amp;fld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committed</a:t>
            </a:r>
          </a:p>
        </p:txBody>
      </p:sp>
      <p:pic>
        <p:nvPicPr>
          <p:cNvPr id="5" name="Picture 4">
            <a:extLst>
              <a:ext uri="{FF2B5EF4-FFF2-40B4-BE49-F238E27FC236}">
                <a16:creationId xmlns:a16="http://schemas.microsoft.com/office/drawing/2014/main" id="{EF585855-2767-FE46-90A8-8BC0346A9E3F}"/>
              </a:ext>
            </a:extLst>
          </p:cNvPr>
          <p:cNvPicPr>
            <a:picLocks noChangeAspect="1"/>
          </p:cNvPicPr>
          <p:nvPr/>
        </p:nvPicPr>
        <p:blipFill>
          <a:blip r:embed="rId4"/>
          <a:stretch>
            <a:fillRect/>
          </a:stretch>
        </p:blipFill>
        <p:spPr>
          <a:xfrm>
            <a:off x="0" y="5444289"/>
            <a:ext cx="9144000" cy="1413711"/>
          </a:xfrm>
          <a:prstGeom prst="rect">
            <a:avLst/>
          </a:prstGeom>
        </p:spPr>
      </p:pic>
      <p:sp>
        <p:nvSpPr>
          <p:cNvPr id="16" name="TextBox 15">
            <a:extLst>
              <a:ext uri="{FF2B5EF4-FFF2-40B4-BE49-F238E27FC236}">
                <a16:creationId xmlns:a16="http://schemas.microsoft.com/office/drawing/2014/main" id="{02E4BF32-3895-B043-B0E5-CB2984760042}"/>
              </a:ext>
            </a:extLst>
          </p:cNvPr>
          <p:cNvSpPr txBox="1"/>
          <p:nvPr/>
        </p:nvSpPr>
        <p:spPr>
          <a:xfrm>
            <a:off x="5029200" y="6172200"/>
            <a:ext cx="533400" cy="338554"/>
          </a:xfrm>
          <a:prstGeom prst="rect">
            <a:avLst/>
          </a:prstGeom>
          <a:noFill/>
        </p:spPr>
        <p:txBody>
          <a:bodyPr wrap="square" rtlCol="0">
            <a:spAutoFit/>
          </a:bodyPr>
          <a:lstStyle/>
          <a:p>
            <a:pPr algn="ctr"/>
            <a:r>
              <a:rPr lang="en-CN" sz="1600" dirty="0">
                <a:latin typeface="Times New Roman" panose="02020603050405020304" pitchFamily="18" charset="0"/>
                <a:ea typeface="Apple Symbols" panose="02000000000000000000" pitchFamily="2" charset="-79"/>
                <a:cs typeface="Times New Roman" panose="02020603050405020304" pitchFamily="18" charset="0"/>
              </a:rPr>
              <a:t>7</a:t>
            </a:r>
          </a:p>
        </p:txBody>
      </p:sp>
      <p:sp>
        <p:nvSpPr>
          <p:cNvPr id="18" name="TextBox 17">
            <a:extLst>
              <a:ext uri="{FF2B5EF4-FFF2-40B4-BE49-F238E27FC236}">
                <a16:creationId xmlns:a16="http://schemas.microsoft.com/office/drawing/2014/main" id="{F193AF49-AE25-604D-91F3-D439CE26A92C}"/>
              </a:ext>
            </a:extLst>
          </p:cNvPr>
          <p:cNvSpPr txBox="1"/>
          <p:nvPr/>
        </p:nvSpPr>
        <p:spPr>
          <a:xfrm>
            <a:off x="5868000" y="594414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75351CF8-D33D-5347-BA82-F78EC8046E59}"/>
              </a:ext>
            </a:extLst>
          </p:cNvPr>
          <p:cNvSpPr txBox="1"/>
          <p:nvPr/>
        </p:nvSpPr>
        <p:spPr>
          <a:xfrm>
            <a:off x="59436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
        <p:nvSpPr>
          <p:cNvPr id="19" name="TextBox 18">
            <a:extLst>
              <a:ext uri="{FF2B5EF4-FFF2-40B4-BE49-F238E27FC236}">
                <a16:creationId xmlns:a16="http://schemas.microsoft.com/office/drawing/2014/main" id="{3755B6EB-6EC8-BB46-B624-98A33D6D52F0}"/>
              </a:ext>
            </a:extLst>
          </p:cNvPr>
          <p:cNvSpPr txBox="1"/>
          <p:nvPr/>
        </p:nvSpPr>
        <p:spPr>
          <a:xfrm>
            <a:off x="7696200" y="5935144"/>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0" name="TextBox 19">
            <a:extLst>
              <a:ext uri="{FF2B5EF4-FFF2-40B4-BE49-F238E27FC236}">
                <a16:creationId xmlns:a16="http://schemas.microsoft.com/office/drawing/2014/main" id="{87E01003-9153-2443-9A05-12DE304FF2DB}"/>
              </a:ext>
            </a:extLst>
          </p:cNvPr>
          <p:cNvSpPr txBox="1"/>
          <p:nvPr/>
        </p:nvSpPr>
        <p:spPr>
          <a:xfrm>
            <a:off x="77760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Tree>
    <p:extLst>
      <p:ext uri="{BB962C8B-B14F-4D97-AF65-F5344CB8AC3E}">
        <p14:creationId xmlns:p14="http://schemas.microsoft.com/office/powerpoint/2010/main" val="13686581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show me the code, again</a:t>
            </a:r>
          </a:p>
        </p:txBody>
      </p:sp>
    </p:spTree>
    <p:extLst>
      <p:ext uri="{BB962C8B-B14F-4D97-AF65-F5344CB8AC3E}">
        <p14:creationId xmlns:p14="http://schemas.microsoft.com/office/powerpoint/2010/main" val="21675865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DEA41-2B4C-EE4F-B23C-2A7B5F658F30}"/>
              </a:ext>
            </a:extLst>
          </p:cNvPr>
          <p:cNvPicPr>
            <a:picLocks noChangeAspect="1"/>
          </p:cNvPicPr>
          <p:nvPr/>
        </p:nvPicPr>
        <p:blipFill>
          <a:blip r:embed="rId3"/>
          <a:stretch>
            <a:fillRect/>
          </a:stretch>
        </p:blipFill>
        <p:spPr>
          <a:xfrm>
            <a:off x="0" y="0"/>
            <a:ext cx="6014215"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CN" dirty="0">
                <a:solidFill>
                  <a:srgbClr val="00B0F0"/>
                </a:solidFill>
              </a:rPr>
              <a:t>Hardware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458221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s</a:t>
            </a:r>
            <a:r>
              <a:rPr lang="en-CN" sz="3200" kern="0" dirty="0">
                <a:solidFill>
                  <a:srgbClr val="00B0F0"/>
                </a:solidFill>
              </a:rPr>
              <a:t>tep-by-step</a:t>
            </a: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2" name="Title 1">
            <a:extLst>
              <a:ext uri="{FF2B5EF4-FFF2-40B4-BE49-F238E27FC236}">
                <a16:creationId xmlns:a16="http://schemas.microsoft.com/office/drawing/2014/main" id="{DF4FF20E-2AFD-1146-ACB8-E7079F21C63A}"/>
              </a:ext>
            </a:extLst>
          </p:cNvPr>
          <p:cNvSpPr>
            <a:spLocks noGrp="1"/>
          </p:cNvSpPr>
          <p:nvPr>
            <p:ph type="title"/>
          </p:nvPr>
        </p:nvSpPr>
        <p:spPr>
          <a:xfrm>
            <a:off x="0" y="5029200"/>
            <a:ext cx="9144000" cy="1143000"/>
          </a:xfrm>
        </p:spPr>
        <p:txBody>
          <a:bodyPr/>
          <a:lstStyle/>
          <a:p>
            <a:pPr algn="r"/>
            <a:r>
              <a:rPr lang="en-US" dirty="0">
                <a:solidFill>
                  <a:srgbClr val="00B0F0"/>
                </a:solidFill>
              </a:rPr>
              <a:t>H</a:t>
            </a:r>
            <a:r>
              <a:rPr lang="en-CN" dirty="0">
                <a:solidFill>
                  <a:srgbClr val="00B0F0"/>
                </a:solidFill>
              </a:rPr>
              <a:t>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11712558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Title 1">
            <a:extLst>
              <a:ext uri="{FF2B5EF4-FFF2-40B4-BE49-F238E27FC236}">
                <a16:creationId xmlns:a16="http://schemas.microsoft.com/office/drawing/2014/main" id="{0286A316-AE0E-154B-A6D9-76CFF3DEF859}"/>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spTree>
    <p:extLst>
      <p:ext uri="{BB962C8B-B14F-4D97-AF65-F5344CB8AC3E}">
        <p14:creationId xmlns:p14="http://schemas.microsoft.com/office/powerpoint/2010/main" val="23967935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8" name="Rectangle 4">
            <a:extLst>
              <a:ext uri="{FF2B5EF4-FFF2-40B4-BE49-F238E27FC236}">
                <a16:creationId xmlns:a16="http://schemas.microsoft.com/office/drawing/2014/main" id="{A5C137F8-BE37-334C-A83C-53840C0B5485}"/>
              </a:ext>
            </a:extLst>
          </p:cNvPr>
          <p:cNvSpPr>
            <a:spLocks noChangeArrowheads="1"/>
          </p:cNvSpPr>
          <p:nvPr/>
        </p:nvSpPr>
        <p:spPr bwMode="auto">
          <a:xfrm>
            <a:off x="-76200" y="4033587"/>
            <a:ext cx="4953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otherwise, structural hazard </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should wait in instruction queue </a:t>
            </a:r>
          </a:p>
        </p:txBody>
      </p:sp>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838200" y="914400"/>
            <a:ext cx="1219200" cy="1066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79407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6166614"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15422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20160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source operand </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rs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not available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29D91C02-C662-F94D-A999-38C799FC5BAB}"/>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p</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ay attention to the assignment of h here,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not necessarily the ROB head as defined by default; </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740361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08764372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4760815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9" name="AutoShape 5">
            <a:extLst>
              <a:ext uri="{FF2B5EF4-FFF2-40B4-BE49-F238E27FC236}">
                <a16:creationId xmlns:a16="http://schemas.microsoft.com/office/drawing/2014/main" id="{B014F5EA-608A-5E45-AB1C-110AC3B0D294}"/>
              </a:ext>
            </a:extLst>
          </p:cNvPr>
          <p:cNvSpPr>
            <a:spLocks noChangeArrowheads="1"/>
          </p:cNvSpPr>
          <p:nvPr/>
        </p:nvSpPr>
        <p:spPr bwMode="auto">
          <a:xfrm>
            <a:off x="2895600" y="381000"/>
            <a:ext cx="5638800" cy="609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not available </a:t>
            </a:r>
          </a:p>
          <a:p>
            <a:pPr lvl="0">
              <a:spcBef>
                <a:spcPct val="0"/>
              </a:spcBef>
              <a:buNone/>
              <a:defRPr/>
            </a:pPr>
            <a:r>
              <a:rPr lang="en-US" altLang="zh-CN" sz="2000" b="1" dirty="0">
                <a:solidFill>
                  <a:srgbClr val="00B0F0"/>
                </a:solidFill>
              </a:rPr>
              <a:t>monitor </a:t>
            </a:r>
            <a:r>
              <a:rPr lang="en-US" altLang="zh-CN" sz="2000" b="1" dirty="0" err="1">
                <a:solidFill>
                  <a:srgbClr val="00B0F0"/>
                </a:solidFill>
              </a:rPr>
              <a:t>rs’</a:t>
            </a:r>
            <a:r>
              <a:rPr lang="en-US" altLang="zh-CN" sz="2000" b="1" dirty="0">
                <a:solidFill>
                  <a:srgbClr val="00B0F0"/>
                </a:solidFill>
              </a:rPr>
              <a:t> ROB entry h’s status till its result is available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29D91C02-C662-F94D-A999-38C799FC5BAB}"/>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if the result is available,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send it from ROB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318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if source operand </a:t>
            </a:r>
            <a:r>
              <a:rPr lang="en-US" altLang="zh-CN" sz="2000" b="1" dirty="0" err="1">
                <a:solidFill>
                  <a:srgbClr val="00B0F0"/>
                </a:solidFill>
              </a:rPr>
              <a:t>rs</a:t>
            </a:r>
            <a:r>
              <a:rPr lang="en-US" altLang="zh-CN" sz="2000" b="1" dirty="0">
                <a:solidFill>
                  <a:srgbClr val="00B0F0"/>
                </a:solidFill>
              </a:rPr>
              <a:t> is available, </a:t>
            </a:r>
          </a:p>
          <a:p>
            <a:pPr lvl="0">
              <a:spcBef>
                <a:spcPct val="0"/>
              </a:spcBef>
              <a:buNone/>
              <a:defRPr/>
            </a:pPr>
            <a:r>
              <a:rPr lang="en-US" altLang="zh-CN" sz="2000" b="1" dirty="0">
                <a:solidFill>
                  <a:srgbClr val="00B0F0"/>
                </a:solidFill>
              </a:rPr>
              <a:t>send it from register to the reservation station;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949993"/>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309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8382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occupy the reservation station, </a:t>
            </a:r>
          </a:p>
          <a:p>
            <a:pPr lvl="0">
              <a:spcBef>
                <a:spcPct val="0"/>
              </a:spcBef>
              <a:buNone/>
              <a:defRPr/>
            </a:pPr>
            <a:r>
              <a:rPr lang="en-US" altLang="zh-CN" sz="2000" b="1" dirty="0">
                <a:solidFill>
                  <a:srgbClr val="00B0F0"/>
                </a:solidFill>
              </a:rPr>
              <a:t>tag it with the corresponding ROB entry b, that is,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143000"/>
            <a:ext cx="56388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8C752781-9B8A-9D46-AD99-D66A62C0E899}"/>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the result of this reservation station will be written to b;</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72864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write instruction type to ROB entry b, </a:t>
            </a:r>
          </a:p>
          <a:p>
            <a:pPr lvl="0">
              <a:spcBef>
                <a:spcPct val="0"/>
              </a:spcBef>
              <a:buNone/>
              <a:defRPr/>
            </a:pPr>
            <a:r>
              <a:rPr lang="en-US" altLang="zh-CN" sz="2000" b="1" dirty="0">
                <a:solidFill>
                  <a:srgbClr val="00B0F0"/>
                </a:solidFill>
              </a:rPr>
              <a:t>set destination register of ROB entry b as instruction’s </a:t>
            </a:r>
            <a:r>
              <a:rPr lang="en-US" altLang="zh-CN" sz="2000" b="1" dirty="0" err="1">
                <a:solidFill>
                  <a:srgbClr val="00B0F0"/>
                </a:solidFill>
              </a:rPr>
              <a:t>dest</a:t>
            </a:r>
            <a:r>
              <a:rPr lang="en-US" altLang="zh-CN" sz="2000" b="1" dirty="0">
                <a:solidFill>
                  <a:srgbClr val="00B0F0"/>
                </a:solidFill>
              </a:rPr>
              <a:t>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332000"/>
            <a:ext cx="6228000" cy="228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8C752781-9B8A-9D46-AD99-D66A62C0E899}"/>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4039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similar policy to get the other operand rt ready; </a:t>
            </a:r>
          </a:p>
          <a:p>
            <a:pPr>
              <a:spcBef>
                <a:spcPct val="0"/>
              </a:spcBef>
              <a:buNone/>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600199"/>
            <a:ext cx="6228000" cy="1224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5012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28143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492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link ROB entry b to the corresponding register </a:t>
            </a:r>
            <a:r>
              <a:rPr lang="en-US" altLang="zh-CN" sz="2000" b="1" dirty="0" err="1">
                <a:solidFill>
                  <a:srgbClr val="00B0F0"/>
                </a:solidFill>
              </a:rPr>
              <a:t>rd</a:t>
            </a:r>
            <a:r>
              <a:rPr lang="en-US" altLang="zh-CN" sz="2000" b="1" dirty="0">
                <a:solidFill>
                  <a:srgbClr val="00B0F0"/>
                </a:solidFill>
              </a:rPr>
              <a:t>; </a:t>
            </a:r>
          </a:p>
          <a:p>
            <a:pPr lvl="0">
              <a:spcBef>
                <a:spcPct val="0"/>
              </a:spcBef>
              <a:buNone/>
              <a:defRPr/>
            </a:pPr>
            <a:r>
              <a:rPr lang="en-US" altLang="zh-CN" sz="2000" b="1" dirty="0">
                <a:solidFill>
                  <a:srgbClr val="00B0F0"/>
                </a:solidFill>
              </a:rPr>
              <a:t>the result of this ROB entry b will be finally written to </a:t>
            </a:r>
            <a:r>
              <a:rPr lang="en-US" altLang="zh-CN" sz="2000" b="1" dirty="0" err="1">
                <a:solidFill>
                  <a:srgbClr val="00B0F0"/>
                </a:solidFill>
              </a:rPr>
              <a:t>rd</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32715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5018523F-75B7-F74C-8787-F3BC34A87377}"/>
              </a:ext>
            </a:extLst>
          </p:cNvPr>
          <p:cNvSpPr>
            <a:spLocks noChangeArrowheads="1"/>
          </p:cNvSpPr>
          <p:nvPr/>
        </p:nvSpPr>
        <p:spPr bwMode="auto">
          <a:xfrm>
            <a:off x="-76200" y="4648200"/>
            <a:ext cx="9220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f</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or load, the other operand comes from </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imm</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891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Issue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7" name="Picture 6">
            <a:extLst>
              <a:ext uri="{FF2B5EF4-FFF2-40B4-BE49-F238E27FC236}">
                <a16:creationId xmlns:a16="http://schemas.microsoft.com/office/drawing/2014/main" id="{F2EB8550-45F8-1A4D-8E67-F5DA184AE1C5}"/>
              </a:ext>
            </a:extLst>
          </p:cNvPr>
          <p:cNvPicPr>
            <a:picLocks noChangeAspect="1"/>
          </p:cNvPicPr>
          <p:nvPr/>
        </p:nvPicPr>
        <p:blipFill>
          <a:blip r:embed="rId3"/>
          <a:stretch>
            <a:fillRect/>
          </a:stretch>
        </p:blipFill>
        <p:spPr>
          <a:xfrm>
            <a:off x="0" y="0"/>
            <a:ext cx="9144000" cy="4196013"/>
          </a:xfrm>
          <a:prstGeom prst="rect">
            <a:avLst/>
          </a:prstGeom>
        </p:spPr>
      </p:pic>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4033587"/>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for store, the other operand comes from </a:t>
            </a:r>
            <a:r>
              <a:rPr lang="en-US" altLang="zh-CN" sz="2000" b="1" dirty="0" err="1">
                <a:solidFill>
                  <a:srgbClr val="00B0F0"/>
                </a:solidFill>
              </a:rPr>
              <a:t>imm</a:t>
            </a:r>
            <a:r>
              <a:rPr lang="en-US" altLang="zh-CN" sz="2000" b="1" dirty="0">
                <a:solidFill>
                  <a:srgbClr val="00B0F0"/>
                </a:solidFill>
              </a:rPr>
              <a:t>; </a:t>
            </a:r>
          </a:p>
          <a:p>
            <a:pPr lvl="0">
              <a:spcBef>
                <a:spcPct val="0"/>
              </a:spcBef>
              <a:buNone/>
              <a:defRPr/>
            </a:pPr>
            <a:r>
              <a:rPr lang="en-US" altLang="zh-CN" sz="2000" b="1" dirty="0">
                <a:solidFill>
                  <a:srgbClr val="92D050"/>
                </a:solidFill>
              </a:rPr>
              <a:t>store’s destination is memory instead of destination register;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3728787"/>
            <a:ext cx="6228000" cy="4622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6127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FP: compute upon both operands are available</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5013"/>
            <a:ext cx="5638800" cy="3860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98487798-E489-834C-A204-8F5CCC08E8EA}"/>
              </a:ext>
            </a:extLst>
          </p:cNvPr>
          <p:cNvSpPr>
            <a:spLocks noChangeArrowheads="1"/>
          </p:cNvSpPr>
          <p:nvPr/>
        </p:nvSpPr>
        <p:spPr bwMode="auto">
          <a:xfrm>
            <a:off x="914400" y="-5014"/>
            <a:ext cx="5638800" cy="386013"/>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940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388834"/>
            <a:ext cx="5638800" cy="67796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AC9D11A9-FD32-B042-B462-7EEB4C4329B9}"/>
              </a:ext>
            </a:extLst>
          </p:cNvPr>
          <p:cNvSpPr>
            <a:spLocks noChangeArrowheads="1"/>
          </p:cNvSpPr>
          <p:nvPr/>
        </p:nvSpPr>
        <p:spPr bwMode="auto">
          <a:xfrm>
            <a:off x="914400" y="1727182"/>
            <a:ext cx="5638800" cy="412424"/>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40789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7589231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avoid RAW hazard, complete all stores before load;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654376"/>
            <a:ext cx="5638800" cy="4124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AC9D11A9-FD32-B042-B462-7EEB4C4329B9}"/>
              </a:ext>
            </a:extLst>
          </p:cNvPr>
          <p:cNvSpPr>
            <a:spLocks noChangeArrowheads="1"/>
          </p:cNvSpPr>
          <p:nvPr/>
        </p:nvSpPr>
        <p:spPr bwMode="auto">
          <a:xfrm>
            <a:off x="914400" y="1727182"/>
            <a:ext cx="5638800" cy="412424"/>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A697F24A-6F04-8646-A6A0-76AF018BF559}"/>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may not have A-address conflict among them, for simplicity</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without comparing address fields of them;</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62721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value to store need not arrive until just before store commit;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1728000"/>
            <a:ext cx="5638800" cy="4124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DF290A91-73EB-144B-8B65-7D0D22762581}"/>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v</a:t>
            </a:r>
            <a:r>
              <a:rPr kumimoji="0" lang="en-US" altLang="zh-CN" sz="2000" b="1" i="0" u="none" strike="noStrike" kern="1200" cap="none" spc="0" normalizeH="0" baseline="0" noProof="0" dirty="0" err="1">
                <a:ln>
                  <a:noFill/>
                </a:ln>
                <a:solidFill>
                  <a:srgbClr val="92D050"/>
                </a:solidFill>
                <a:effectLst/>
                <a:uLnTx/>
                <a:uFillTx/>
                <a:latin typeface="Verdana" panose="020B0604030504040204" pitchFamily="34" charset="0"/>
                <a:ea typeface="宋体" panose="02010600030101010101" pitchFamily="2" charset="-122"/>
                <a:cs typeface="+mn-cs"/>
              </a:rPr>
              <a:t>alue</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can be placed directly into the store’s ROB entry by the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sourcing instruction;</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9A273C21-E40D-754D-928A-0CBE31D8B534}"/>
              </a:ext>
            </a:extLst>
          </p:cNvPr>
          <p:cNvSpPr>
            <a:spLocks noChangeArrowheads="1"/>
          </p:cNvSpPr>
          <p:nvPr/>
        </p:nvSpPr>
        <p:spPr bwMode="auto">
          <a:xfrm>
            <a:off x="-76200" y="31511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so compute store’s effective address when it is at ROB head,</a:t>
            </a:r>
            <a:r>
              <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and about to commit;</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745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Execute</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931988"/>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load/store: compute effective address</a:t>
            </a:r>
          </a:p>
          <a:p>
            <a:pPr lvl="0">
              <a:spcBef>
                <a:spcPct val="0"/>
              </a:spcBef>
              <a:buNone/>
              <a:defRPr/>
            </a:pPr>
            <a:r>
              <a:rPr lang="en-US" altLang="zh-CN" sz="2000" b="1" dirty="0">
                <a:solidFill>
                  <a:srgbClr val="92D050"/>
                </a:solidFill>
              </a:rPr>
              <a:t>avoid RAW hazard, if there are earlier stores with same </a:t>
            </a:r>
            <a:r>
              <a:rPr lang="en-US" altLang="zh-CN" sz="2000" b="1" dirty="0" err="1">
                <a:solidFill>
                  <a:srgbClr val="92D050"/>
                </a:solidFill>
              </a:rPr>
              <a:t>addr</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073F6F26-478D-F545-B0D6-CD8F8D13370F}"/>
              </a:ext>
            </a:extLst>
          </p:cNvPr>
          <p:cNvPicPr>
            <a:picLocks noChangeAspect="1"/>
          </p:cNvPicPr>
          <p:nvPr/>
        </p:nvPicPr>
        <p:blipFill>
          <a:blip r:embed="rId3"/>
          <a:stretch>
            <a:fillRect/>
          </a:stretch>
        </p:blipFill>
        <p:spPr>
          <a:xfrm>
            <a:off x="0" y="0"/>
            <a:ext cx="9144000" cy="2139606"/>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1035376"/>
            <a:ext cx="5638800" cy="641024"/>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DF290A91-73EB-144B-8B65-7D0D22762581}"/>
              </a:ext>
            </a:extLst>
          </p:cNvPr>
          <p:cNvSpPr>
            <a:spLocks noChangeArrowheads="1"/>
          </p:cNvSpPr>
          <p:nvPr/>
        </p:nvSpPr>
        <p:spPr bwMode="auto">
          <a:xfrm>
            <a:off x="-76200" y="2541588"/>
            <a:ext cx="97536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store first, then load;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49234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Write Result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broadcast</a:t>
            </a:r>
            <a:r>
              <a:rPr lang="zh-CN" altLang="en-US" sz="2000" b="1" dirty="0">
                <a:solidFill>
                  <a:srgbClr val="00B0F0"/>
                </a:solidFill>
              </a:rPr>
              <a:t> </a:t>
            </a:r>
            <a:r>
              <a:rPr lang="en-US" altLang="zh-CN" sz="2000" b="1" dirty="0">
                <a:solidFill>
                  <a:srgbClr val="00B0F0"/>
                </a:solidFill>
              </a:rPr>
              <a:t>result to ROB entry and all dependent stations;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a:extLst>
              <a:ext uri="{FF2B5EF4-FFF2-40B4-BE49-F238E27FC236}">
                <a16:creationId xmlns:a16="http://schemas.microsoft.com/office/drawing/2014/main" id="{E478782A-5ECD-2247-96A1-F89ACCFD8EDD}"/>
              </a:ext>
            </a:extLst>
          </p:cNvPr>
          <p:cNvPicPr>
            <a:picLocks noChangeAspect="1"/>
          </p:cNvPicPr>
          <p:nvPr/>
        </p:nvPicPr>
        <p:blipFill>
          <a:blip r:embed="rId3"/>
          <a:stretch>
            <a:fillRect/>
          </a:stretch>
        </p:blipFill>
        <p:spPr>
          <a:xfrm>
            <a:off x="0" y="17031"/>
            <a:ext cx="9144000" cy="120216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0"/>
            <a:ext cx="7543800" cy="762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03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Write Result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066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d</a:t>
            </a:r>
            <a:r>
              <a:rPr lang="en-CN" altLang="zh-CN" sz="2000" b="1" dirty="0">
                <a:solidFill>
                  <a:srgbClr val="00B0F0"/>
                </a:solidFill>
              </a:rPr>
              <a:t>ata to store is available, writted from station to ROB</a:t>
            </a:r>
            <a:r>
              <a:rPr lang="en-US" altLang="zh-CN" sz="2000" b="1" dirty="0">
                <a:solidFill>
                  <a:srgbClr val="00B0F0"/>
                </a:solidFill>
              </a:rPr>
              <a:t>;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7" name="Picture 6">
            <a:extLst>
              <a:ext uri="{FF2B5EF4-FFF2-40B4-BE49-F238E27FC236}">
                <a16:creationId xmlns:a16="http://schemas.microsoft.com/office/drawing/2014/main" id="{E478782A-5ECD-2247-96A1-F89ACCFD8EDD}"/>
              </a:ext>
            </a:extLst>
          </p:cNvPr>
          <p:cNvPicPr>
            <a:picLocks noChangeAspect="1"/>
          </p:cNvPicPr>
          <p:nvPr/>
        </p:nvPicPr>
        <p:blipFill>
          <a:blip r:embed="rId3"/>
          <a:stretch>
            <a:fillRect/>
          </a:stretch>
        </p:blipFill>
        <p:spPr>
          <a:xfrm>
            <a:off x="0" y="17031"/>
            <a:ext cx="9144000" cy="120216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762000"/>
            <a:ext cx="75438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15240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according to prior requirement, store is ROB head, so ROB[h];</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22020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914400" y="0"/>
            <a:ext cx="1981200" cy="838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383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if misprediction, clear ROB (according to the textbook?)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52400"/>
            <a:ext cx="6096000" cy="6096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92D050"/>
                </a:solidFill>
              </a:rPr>
              <a:t>(at least clear </a:t>
            </a:r>
            <a:r>
              <a:rPr lang="en-US" altLang="zh-CN" sz="2000" b="1" dirty="0" err="1">
                <a:solidFill>
                  <a:srgbClr val="92D050"/>
                </a:solidFill>
              </a:rPr>
              <a:t>mispredicted</a:t>
            </a:r>
            <a:r>
              <a:rPr lang="en-US" altLang="zh-CN" sz="2000" b="1" dirty="0">
                <a:solidFill>
                  <a:srgbClr val="92D050"/>
                </a:solidFill>
              </a:rPr>
              <a:t> </a:t>
            </a:r>
            <a:r>
              <a:rPr lang="en-US" altLang="zh-CN" sz="2000" b="1" dirty="0" err="1">
                <a:solidFill>
                  <a:srgbClr val="92D050"/>
                </a:solidFill>
              </a:rPr>
              <a:t>branch&amp;its</a:t>
            </a:r>
            <a:r>
              <a:rPr lang="en-US" altLang="zh-CN" sz="2000" b="1" dirty="0">
                <a:solidFill>
                  <a:srgbClr val="92D050"/>
                </a:solidFill>
              </a:rPr>
              <a:t> dependent instructions)</a:t>
            </a: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13184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store: write result to memory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755999"/>
            <a:ext cx="6096000"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61476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92D050"/>
                </a:solidFill>
              </a:rPr>
              <a:t>normal commit: write result to destination register</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128000"/>
            <a:ext cx="6096000" cy="396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7321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2"/>
          <a:stretch>
            <a:fillRect/>
          </a:stretch>
        </p:blipFill>
        <p:spPr>
          <a:xfrm>
            <a:off x="0" y="0"/>
            <a:ext cx="6014215" cy="6858000"/>
          </a:xfrm>
          <a:prstGeom prst="rect">
            <a:avLst/>
          </a:prstGeom>
        </p:spPr>
      </p:pic>
      <p:sp>
        <p:nvSpPr>
          <p:cNvPr id="5" name="Rectangle 4">
            <a:extLst>
              <a:ext uri="{FF2B5EF4-FFF2-40B4-BE49-F238E27FC236}">
                <a16:creationId xmlns:a16="http://schemas.microsoft.com/office/drawing/2014/main" id="{866D94C7-4F74-7142-8AE4-185211A3D93C}"/>
              </a:ext>
            </a:extLst>
          </p:cNvPr>
          <p:cNvSpPr/>
          <p:nvPr/>
        </p:nvSpPr>
        <p:spPr>
          <a:xfrm>
            <a:off x="-1" y="0"/>
            <a:ext cx="6090415" cy="6858000"/>
          </a:xfrm>
          <a:prstGeom prst="rect">
            <a:avLst/>
          </a:prstGeom>
          <a:solidFill>
            <a:schemeClr val="bg1">
              <a:alpha val="751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 name="Rectangle 4">
            <a:extLst>
              <a:ext uri="{FF2B5EF4-FFF2-40B4-BE49-F238E27FC236}">
                <a16:creationId xmlns:a16="http://schemas.microsoft.com/office/drawing/2014/main" id="{D8745D23-E7E7-7841-880D-29C164C0F09F}"/>
              </a:ext>
            </a:extLst>
          </p:cNvPr>
          <p:cNvSpPr>
            <a:spLocks noChangeArrowheads="1"/>
          </p:cNvSpPr>
          <p:nvPr/>
        </p:nvSpPr>
        <p:spPr bwMode="auto">
          <a:xfrm>
            <a:off x="-76200" y="1752600"/>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commit an instruction only when it reaches ROB head, and </a:t>
            </a: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8" name="Rectangle 4">
            <a:extLst>
              <a:ext uri="{FF2B5EF4-FFF2-40B4-BE49-F238E27FC236}">
                <a16:creationId xmlns:a16="http://schemas.microsoft.com/office/drawing/2014/main" id="{E7DCEF3A-D0BE-DD47-BD0E-F8B67705916A}"/>
              </a:ext>
            </a:extLst>
          </p:cNvPr>
          <p:cNvSpPr>
            <a:spLocks noChangeArrowheads="1"/>
          </p:cNvSpPr>
          <p:nvPr/>
        </p:nvSpPr>
        <p:spPr bwMode="auto">
          <a:xfrm>
            <a:off x="-76200" y="2209800"/>
            <a:ext cx="9525000" cy="9636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r>
              <a:rPr lang="en-US" altLang="zh-CN" sz="2000" b="1" dirty="0">
                <a:solidFill>
                  <a:srgbClr val="00B0F0"/>
                </a:solidFill>
              </a:rPr>
              <a:t>its result is available;</a:t>
            </a:r>
          </a:p>
          <a:p>
            <a:pPr lvl="0">
              <a:spcBef>
                <a:spcPct val="0"/>
              </a:spcBef>
              <a:buNone/>
              <a:defRPr/>
            </a:pPr>
            <a:r>
              <a:rPr lang="en-US" altLang="zh-CN" sz="2000" b="1" dirty="0">
                <a:solidFill>
                  <a:srgbClr val="00B0F0"/>
                </a:solidFill>
              </a:rPr>
              <a:t>after commit, release ROB entry and the corresponding station.</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B5D9D4A-B5C0-8E47-89CE-299A78FD6249}"/>
              </a:ext>
            </a:extLst>
          </p:cNvPr>
          <p:cNvPicPr>
            <a:picLocks noChangeAspect="1"/>
          </p:cNvPicPr>
          <p:nvPr/>
        </p:nvPicPr>
        <p:blipFill>
          <a:blip r:embed="rId3"/>
          <a:stretch>
            <a:fillRect/>
          </a:stretch>
        </p:blipFill>
        <p:spPr>
          <a:xfrm>
            <a:off x="0" y="18000"/>
            <a:ext cx="9144000" cy="2072039"/>
          </a:xfrm>
          <a:prstGeom prst="rect">
            <a:avLst/>
          </a:prstGeom>
        </p:spPr>
      </p:pic>
      <p:sp>
        <p:nvSpPr>
          <p:cNvPr id="11" name="AutoShape 5">
            <a:extLst>
              <a:ext uri="{FF2B5EF4-FFF2-40B4-BE49-F238E27FC236}">
                <a16:creationId xmlns:a16="http://schemas.microsoft.com/office/drawing/2014/main" id="{0901F56B-6A5A-D740-AE65-55C058E19C04}"/>
              </a:ext>
            </a:extLst>
          </p:cNvPr>
          <p:cNvSpPr>
            <a:spLocks noChangeArrowheads="1"/>
          </p:cNvSpPr>
          <p:nvPr/>
        </p:nvSpPr>
        <p:spPr bwMode="auto">
          <a:xfrm>
            <a:off x="2895600" y="1508999"/>
            <a:ext cx="6096000" cy="59903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a:extLst>
              <a:ext uri="{FF2B5EF4-FFF2-40B4-BE49-F238E27FC236}">
                <a16:creationId xmlns:a16="http://schemas.microsoft.com/office/drawing/2014/main" id="{EAEC0961-7BD4-DF4C-89BA-22AA28A8DC5D}"/>
              </a:ext>
            </a:extLst>
          </p:cNvPr>
          <p:cNvSpPr>
            <a:spLocks noGrp="1"/>
          </p:cNvSpPr>
          <p:nvPr>
            <p:ph type="title"/>
          </p:nvPr>
        </p:nvSpPr>
        <p:spPr>
          <a:xfrm>
            <a:off x="2" y="6248400"/>
            <a:ext cx="9143998" cy="609600"/>
          </a:xfrm>
        </p:spPr>
        <p:txBody>
          <a:bodyPr/>
          <a:lstStyle/>
          <a:p>
            <a:pPr algn="r"/>
            <a:r>
              <a:rPr lang="en-CN" sz="1000" dirty="0">
                <a:solidFill>
                  <a:schemeClr val="bg1"/>
                </a:solidFill>
              </a:rPr>
              <a:t>Hardware</a:t>
            </a:r>
            <a:br>
              <a:rPr lang="en-CN" sz="1000" dirty="0">
                <a:solidFill>
                  <a:schemeClr val="bg1"/>
                </a:solidFill>
              </a:rPr>
            </a:br>
            <a:r>
              <a:rPr lang="en-CN" sz="1000" dirty="0">
                <a:solidFill>
                  <a:schemeClr val="bg1"/>
                </a:solidFill>
              </a:rPr>
              <a:t>Speculation</a:t>
            </a:r>
          </a:p>
        </p:txBody>
      </p:sp>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spTree>
    <p:extLst>
      <p:ext uri="{BB962C8B-B14F-4D97-AF65-F5344CB8AC3E}">
        <p14:creationId xmlns:p14="http://schemas.microsoft.com/office/powerpoint/2010/main" val="172631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05884861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3443584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80A008-8473-7642-B75E-3E509C24930B}"/>
              </a:ext>
            </a:extLst>
          </p:cNvPr>
          <p:cNvSpPr txBox="1">
            <a:spLocks/>
          </p:cNvSpPr>
          <p:nvPr/>
        </p:nvSpPr>
        <p:spPr bwMode="auto">
          <a:xfrm>
            <a:off x="76200" y="6248400"/>
            <a:ext cx="906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sz="3200" kern="0" dirty="0">
                <a:solidFill>
                  <a:srgbClr val="00B0F0"/>
                </a:solidFill>
              </a:rPr>
              <a:t>Commit</a:t>
            </a:r>
            <a:endParaRPr lang="en-CN" sz="3200" kern="0" dirty="0">
              <a:solidFill>
                <a:srgbClr val="00B0F0"/>
              </a:solidFill>
            </a:endParaRPr>
          </a:p>
        </p:txBody>
      </p:sp>
      <p:pic>
        <p:nvPicPr>
          <p:cNvPr id="6" name="Picture 5">
            <a:extLst>
              <a:ext uri="{FF2B5EF4-FFF2-40B4-BE49-F238E27FC236}">
                <a16:creationId xmlns:a16="http://schemas.microsoft.com/office/drawing/2014/main" id="{8E33AA4A-0D15-3846-9415-C3A2A339CD7F}"/>
              </a:ext>
            </a:extLst>
          </p:cNvPr>
          <p:cNvPicPr>
            <a:picLocks noChangeAspect="1"/>
          </p:cNvPicPr>
          <p:nvPr/>
        </p:nvPicPr>
        <p:blipFill>
          <a:blip r:embed="rId3"/>
          <a:stretch>
            <a:fillRect/>
          </a:stretch>
        </p:blipFill>
        <p:spPr>
          <a:xfrm>
            <a:off x="0" y="0"/>
            <a:ext cx="6014215" cy="6858000"/>
          </a:xfrm>
          <a:prstGeom prst="rect">
            <a:avLst/>
          </a:prstGeom>
        </p:spPr>
      </p:pic>
      <p:sp>
        <p:nvSpPr>
          <p:cNvPr id="9" name="Rectangle 4">
            <a:extLst>
              <a:ext uri="{FF2B5EF4-FFF2-40B4-BE49-F238E27FC236}">
                <a16:creationId xmlns:a16="http://schemas.microsoft.com/office/drawing/2014/main" id="{88E1D751-4E96-6047-830D-EEC532900687}"/>
              </a:ext>
            </a:extLst>
          </p:cNvPr>
          <p:cNvSpPr>
            <a:spLocks noChangeArrowheads="1"/>
          </p:cNvSpPr>
          <p:nvPr/>
        </p:nvSpPr>
        <p:spPr bwMode="auto">
          <a:xfrm>
            <a:off x="-76200" y="2835973"/>
            <a:ext cx="9525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0">
              <a:spcBef>
                <a:spcPct val="0"/>
              </a:spcBef>
              <a:buNone/>
              <a:defRPr/>
            </a:pPr>
            <a:endParaRPr lang="en-US" altLang="zh-CN" sz="2000" b="1" dirty="0">
              <a:solidFill>
                <a:srgbClr val="92D050"/>
              </a:solidFill>
            </a:endParaRPr>
          </a:p>
          <a:p>
            <a:pPr lvl="0">
              <a:spcBef>
                <a:spcPct val="0"/>
              </a:spcBef>
              <a:buNone/>
              <a:defRPr/>
            </a:pPr>
            <a:r>
              <a:rPr lang="en-US" altLang="zh-CN" sz="2000" b="1" dirty="0">
                <a:solidFill>
                  <a:srgbClr val="92D050"/>
                </a:solidFill>
              </a:rPr>
              <a:t> </a:t>
            </a:r>
            <a:r>
              <a:rPr lang="en-US" altLang="zh-CN" sz="2000" b="1" dirty="0">
                <a:solidFill>
                  <a:srgbClr val="00B0F0"/>
                </a:solidFill>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2" name="Title 1">
            <a:extLst>
              <a:ext uri="{FF2B5EF4-FFF2-40B4-BE49-F238E27FC236}">
                <a16:creationId xmlns:a16="http://schemas.microsoft.com/office/drawing/2014/main" id="{DE1AD84D-FCC1-4443-AB92-DD38C1398DB3}"/>
              </a:ext>
            </a:extLst>
          </p:cNvPr>
          <p:cNvSpPr>
            <a:spLocks noGrp="1"/>
          </p:cNvSpPr>
          <p:nvPr>
            <p:ph type="title"/>
          </p:nvPr>
        </p:nvSpPr>
        <p:spPr>
          <a:xfrm>
            <a:off x="0" y="5029200"/>
            <a:ext cx="9144000" cy="1143000"/>
          </a:xfrm>
        </p:spPr>
        <p:txBody>
          <a:bodyPr/>
          <a:lstStyle/>
          <a:p>
            <a:pPr algn="r"/>
            <a:r>
              <a:rPr lang="en-CN" dirty="0">
                <a:solidFill>
                  <a:srgbClr val="00B0F0"/>
                </a:solidFill>
              </a:rPr>
              <a:t>Hardware</a:t>
            </a:r>
            <a:br>
              <a:rPr lang="en-CN" dirty="0">
                <a:solidFill>
                  <a:srgbClr val="00B0F0"/>
                </a:solidFill>
              </a:rPr>
            </a:br>
            <a:r>
              <a:rPr lang="en-CN" dirty="0">
                <a:solidFill>
                  <a:srgbClr val="00B0F0"/>
                </a:solidFill>
              </a:rPr>
              <a:t>Speculation</a:t>
            </a:r>
          </a:p>
        </p:txBody>
      </p:sp>
    </p:spTree>
    <p:extLst>
      <p:ext uri="{BB962C8B-B14F-4D97-AF65-F5344CB8AC3E}">
        <p14:creationId xmlns:p14="http://schemas.microsoft.com/office/powerpoint/2010/main" val="138991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788641263"/>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a:t>
                      </a:r>
                    </a:p>
                  </a:txBody>
                  <a:tcPr/>
                </a:tc>
                <a:tc>
                  <a:txBody>
                    <a:bodyPr/>
                    <a:lstStyle/>
                    <a:p>
                      <a:endParaRPr lang="en-CN"/>
                    </a:p>
                  </a:txBody>
                  <a:tcPr/>
                </a:tc>
                <a:tc>
                  <a:txBody>
                    <a:bodyPr/>
                    <a:lstStyle/>
                    <a:p>
                      <a:endParaRPr lang="en-CN"/>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7001096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1442444100"/>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59510908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assume single-issue pipeline</a:t>
            </a:r>
            <a:r>
              <a:rPr lang="en-CN" altLang="en-CN" b="1" dirty="0"/>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3200993409"/>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6623558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1429869769"/>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2160820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mul reservation station</a:t>
            </a:r>
            <a:r>
              <a:rPr lang="en-CN" altLang="en-CN" b="1" dirty="0"/>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2487255552"/>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rgbClr val="EE008B"/>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rgbClr val="EE008B"/>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817373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3327764185"/>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r>
                        <a:rPr lang="en-CN" dirty="0"/>
                        <a:t>15</a:t>
                      </a:r>
                    </a:p>
                  </a:txBody>
                  <a:tcPr/>
                </a:tc>
                <a:tc>
                  <a:txBody>
                    <a:bodyPr/>
                    <a:lstStyle/>
                    <a:p>
                      <a:r>
                        <a:rPr lang="en-CN" dirty="0"/>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6712614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x1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562041682"/>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rgbClr val="EE008B"/>
                          </a:solidFill>
                        </a:rPr>
                        <a:t>x</a:t>
                      </a:r>
                      <a:r>
                        <a:rPr lang="en-CN" dirty="0">
                          <a:solidFill>
                            <a:srgbClr val="EE008B"/>
                          </a:solidFill>
                        </a:rPr>
                        <a:t>1</a:t>
                      </a:r>
                      <a:r>
                        <a:rPr lang="en-CN" dirty="0"/>
                        <a:t>, x1, x3</a:t>
                      </a:r>
                    </a:p>
                  </a:txBody>
                  <a:tcPr/>
                </a:tc>
                <a:tc>
                  <a:txBody>
                    <a:bodyPr/>
                    <a:lstStyle/>
                    <a:p>
                      <a:r>
                        <a:rPr lang="en-CN" dirty="0"/>
                        <a:t>14</a:t>
                      </a:r>
                    </a:p>
                  </a:txBody>
                  <a:tcPr/>
                </a:tc>
                <a:tc>
                  <a:txBody>
                    <a:bodyPr/>
                    <a:lstStyle/>
                    <a:p>
                      <a:r>
                        <a:rPr lang="en-CN" dirty="0"/>
                        <a:t>15</a:t>
                      </a:r>
                    </a:p>
                  </a:txBody>
                  <a:tcPr/>
                </a:tc>
                <a:tc>
                  <a:txBody>
                    <a:bodyPr/>
                    <a:lstStyle/>
                    <a:p>
                      <a:r>
                        <a:rPr lang="en-CN" dirty="0">
                          <a:solidFill>
                            <a:srgbClr val="EE008B"/>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a:t>
                      </a:r>
                      <a:r>
                        <a:rPr lang="en-CN" dirty="0">
                          <a:solidFill>
                            <a:srgbClr val="EE008B"/>
                          </a:solidFill>
                        </a:rPr>
                        <a:t>x1</a:t>
                      </a:r>
                      <a:r>
                        <a:rPr lang="en-CN" dirty="0"/>
                        <a:t>, x5</a:t>
                      </a:r>
                    </a:p>
                  </a:txBody>
                  <a:tcPr/>
                </a:tc>
                <a:tc>
                  <a:txBody>
                    <a:bodyPr/>
                    <a:lstStyle/>
                    <a:p>
                      <a:r>
                        <a:rPr lang="en-CN" dirty="0"/>
                        <a:t>15</a:t>
                      </a:r>
                    </a:p>
                  </a:txBody>
                  <a:tcPr/>
                </a:tc>
                <a:tc>
                  <a:txBody>
                    <a:bodyPr/>
                    <a:lstStyle/>
                    <a:p>
                      <a:r>
                        <a:rPr lang="en-CN" dirty="0"/>
                        <a:t>26</a:t>
                      </a:r>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79242525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1702851348"/>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335744751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x2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2094431215"/>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rgbClr val="EE008B"/>
                          </a:solidFill>
                        </a:rPr>
                        <a:t>x</a:t>
                      </a:r>
                      <a:r>
                        <a:rPr lang="en-CN" dirty="0">
                          <a:solidFill>
                            <a:srgbClr val="EE008B"/>
                          </a:solidFill>
                        </a:rPr>
                        <a:t>2</a:t>
                      </a:r>
                      <a:r>
                        <a:rPr lang="en-CN" dirty="0"/>
                        <a:t>, x3, x4</a:t>
                      </a:r>
                    </a:p>
                  </a:txBody>
                  <a:tcPr/>
                </a:tc>
                <a:tc>
                  <a:txBody>
                    <a:bodyPr/>
                    <a:lstStyle/>
                    <a:p>
                      <a:r>
                        <a:rPr lang="en-CN" dirty="0"/>
                        <a:t>1</a:t>
                      </a:r>
                    </a:p>
                  </a:txBody>
                  <a:tcPr/>
                </a:tc>
                <a:tc>
                  <a:txBody>
                    <a:bodyPr/>
                    <a:lstStyle/>
                    <a:p>
                      <a:r>
                        <a:rPr lang="en-CN" dirty="0"/>
                        <a:t>2</a:t>
                      </a:r>
                    </a:p>
                  </a:txBody>
                  <a:tcPr/>
                </a:tc>
                <a:tc>
                  <a:txBody>
                    <a:bodyPr/>
                    <a:lstStyle/>
                    <a:p>
                      <a:r>
                        <a:rPr lang="en-CN" dirty="0">
                          <a:solidFill>
                            <a:srgbClr val="EE008B"/>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a:t>
                      </a:r>
                      <a:r>
                        <a:rPr lang="en-CN" dirty="0">
                          <a:solidFill>
                            <a:srgbClr val="EE008B"/>
                          </a:solidFill>
                        </a:rPr>
                        <a:t>x2</a:t>
                      </a:r>
                    </a:p>
                  </a:txBody>
                  <a:tcPr/>
                </a:tc>
                <a:tc>
                  <a:txBody>
                    <a:bodyPr/>
                    <a:lstStyle/>
                    <a:p>
                      <a:r>
                        <a:rPr lang="en-CN" dirty="0"/>
                        <a:t>16</a:t>
                      </a:r>
                    </a:p>
                  </a:txBody>
                  <a:tcPr/>
                </a:tc>
                <a:tc>
                  <a:txBody>
                    <a:bodyPr/>
                    <a:lstStyle/>
                    <a:p>
                      <a:r>
                        <a:rPr lang="en-CN" dirty="0"/>
                        <a:t>43</a:t>
                      </a:r>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42958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Dynamic vs Static</a:t>
            </a:r>
          </a:p>
        </p:txBody>
      </p:sp>
    </p:spTree>
    <p:extLst>
      <p:ext uri="{BB962C8B-B14F-4D97-AF65-F5344CB8AC3E}">
        <p14:creationId xmlns:p14="http://schemas.microsoft.com/office/powerpoint/2010/main" val="2256953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835896040"/>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70529966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extLst>
              <p:ext uri="{D42A27DB-BD31-4B8C-83A1-F6EECF244321}">
                <p14:modId xmlns:p14="http://schemas.microsoft.com/office/powerpoint/2010/main" val="2631995841"/>
              </p:ext>
            </p:extLst>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chemeClr val="tx1"/>
                          </a:solidFill>
                        </a:rPr>
                        <a:t>x</a:t>
                      </a:r>
                      <a:r>
                        <a:rPr lang="en-CN" dirty="0">
                          <a:solidFill>
                            <a:schemeClr val="tx1"/>
                          </a:solidFill>
                        </a:rPr>
                        <a:t>2, x3, x4</a:t>
                      </a:r>
                    </a:p>
                  </a:txBody>
                  <a:tcPr/>
                </a:tc>
                <a:tc>
                  <a:txBody>
                    <a:bodyPr/>
                    <a:lstStyle/>
                    <a:p>
                      <a:r>
                        <a:rPr lang="en-CN" dirty="0">
                          <a:solidFill>
                            <a:schemeClr val="tx1"/>
                          </a:solidFill>
                        </a:rPr>
                        <a:t>1</a:t>
                      </a:r>
                    </a:p>
                  </a:txBody>
                  <a:tcPr/>
                </a:tc>
                <a:tc>
                  <a:txBody>
                    <a:bodyPr/>
                    <a:lstStyle/>
                    <a:p>
                      <a:r>
                        <a:rPr lang="en-CN" dirty="0">
                          <a:solidFill>
                            <a:schemeClr val="tx1"/>
                          </a:solidFill>
                        </a:rPr>
                        <a:t>2</a:t>
                      </a:r>
                    </a:p>
                  </a:txBody>
                  <a:tcPr/>
                </a:tc>
                <a:tc>
                  <a:txBody>
                    <a:bodyPr/>
                    <a:lstStyle/>
                    <a:p>
                      <a:r>
                        <a:rPr lang="en-CN" dirty="0">
                          <a:solidFill>
                            <a:schemeClr val="tx1"/>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solidFill>
                            <a:schemeClr val="tx1"/>
                          </a:solidFill>
                        </a:rPr>
                        <a:t>x</a:t>
                      </a:r>
                      <a:r>
                        <a:rPr lang="en-CN" dirty="0">
                          <a:solidFill>
                            <a:schemeClr val="tx1"/>
                          </a:solidFill>
                        </a:rPr>
                        <a:t>1, x5, x6</a:t>
                      </a:r>
                    </a:p>
                  </a:txBody>
                  <a:tcPr/>
                </a:tc>
                <a:tc>
                  <a:txBody>
                    <a:bodyPr/>
                    <a:lstStyle/>
                    <a:p>
                      <a:r>
                        <a:rPr lang="en-CN" dirty="0">
                          <a:solidFill>
                            <a:schemeClr val="tx1"/>
                          </a:solidFill>
                        </a:rPr>
                        <a:t>2</a:t>
                      </a:r>
                    </a:p>
                  </a:txBody>
                  <a:tcPr/>
                </a:tc>
                <a:tc>
                  <a:txBody>
                    <a:bodyPr/>
                    <a:lstStyle/>
                    <a:p>
                      <a:r>
                        <a:rPr lang="en-CN" dirty="0">
                          <a:solidFill>
                            <a:schemeClr val="tx1"/>
                          </a:solidFill>
                        </a:rPr>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3, x7, x8</a:t>
                      </a:r>
                    </a:p>
                  </a:txBody>
                  <a:tcPr/>
                </a:tc>
                <a:tc>
                  <a:txBody>
                    <a:bodyPr/>
                    <a:lstStyle/>
                    <a:p>
                      <a:r>
                        <a:rPr lang="en-CN" dirty="0">
                          <a:solidFill>
                            <a:schemeClr val="tx1"/>
                          </a:solidFill>
                        </a:rPr>
                        <a:t>3</a:t>
                      </a:r>
                    </a:p>
                  </a:txBody>
                  <a:tcPr/>
                </a:tc>
                <a:tc>
                  <a:txBody>
                    <a:bodyPr/>
                    <a:lstStyle/>
                    <a:p>
                      <a:r>
                        <a:rPr lang="en-CN" dirty="0">
                          <a:solidFill>
                            <a:schemeClr val="tx1"/>
                          </a:solidFill>
                        </a:rPr>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1, x4, x2</a:t>
                      </a:r>
                    </a:p>
                  </a:txBody>
                  <a:tcPr/>
                </a:tc>
                <a:tc>
                  <a:txBody>
                    <a:bodyPr/>
                    <a:lstStyle/>
                    <a:p>
                      <a:r>
                        <a:rPr lang="en-CN" dirty="0">
                          <a:solidFill>
                            <a:schemeClr val="tx1"/>
                          </a:solidFill>
                        </a:rPr>
                        <a:t>16</a:t>
                      </a:r>
                    </a:p>
                  </a:txBody>
                  <a:tcPr/>
                </a:tc>
                <a:tc>
                  <a:txBody>
                    <a:bodyPr/>
                    <a:lstStyle/>
                    <a:p>
                      <a:r>
                        <a:rPr lang="en-CN" dirty="0">
                          <a:solidFill>
                            <a:schemeClr val="tx1"/>
                          </a:solidFill>
                        </a:rPr>
                        <a:t>43</a:t>
                      </a:r>
                    </a:p>
                  </a:txBody>
                  <a:tcPr/>
                </a:tc>
                <a:tc>
                  <a:txBody>
                    <a:bodyPr/>
                    <a:lstStyle/>
                    <a:p>
                      <a:r>
                        <a:rPr lang="en-CN" dirty="0"/>
                        <a:t>44</a:t>
                      </a:r>
                    </a:p>
                  </a:txBody>
                  <a:tcPr/>
                </a:tc>
                <a:tc>
                  <a:txBody>
                    <a:bodyPr/>
                    <a:lstStyle/>
                    <a:p>
                      <a:r>
                        <a:rPr lang="en-CN" dirty="0"/>
                        <a:t>48</a:t>
                      </a:r>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3366252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A23FA-B9D4-7A42-AED1-B651862A30F2}"/>
              </a:ext>
            </a:extLst>
          </p:cNvPr>
          <p:cNvPicPr>
            <a:picLocks noChangeAspect="1"/>
          </p:cNvPicPr>
          <p:nvPr/>
        </p:nvPicPr>
        <p:blipFill>
          <a:blip r:embed="rId2"/>
          <a:stretch>
            <a:fillRect/>
          </a:stretch>
        </p:blipFill>
        <p:spPr>
          <a:xfrm>
            <a:off x="480811" y="0"/>
            <a:ext cx="8635311" cy="6858000"/>
          </a:xfrm>
          <a:prstGeom prst="rect">
            <a:avLst/>
          </a:prstGeom>
        </p:spPr>
      </p:pic>
      <p:sp>
        <p:nvSpPr>
          <p:cNvPr id="6" name="Title 1">
            <a:extLst>
              <a:ext uri="{FF2B5EF4-FFF2-40B4-BE49-F238E27FC236}">
                <a16:creationId xmlns:a16="http://schemas.microsoft.com/office/drawing/2014/main" id="{F0426875-98D5-C04F-A31B-45A5D674E90A}"/>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CN" kern="0" dirty="0">
              <a:solidFill>
                <a:srgbClr val="00B0F0"/>
              </a:solidFill>
            </a:endParaRPr>
          </a:p>
        </p:txBody>
      </p:sp>
    </p:spTree>
    <p:extLst>
      <p:ext uri="{BB962C8B-B14F-4D97-AF65-F5344CB8AC3E}">
        <p14:creationId xmlns:p14="http://schemas.microsoft.com/office/powerpoint/2010/main" val="930791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EA1C9-42B3-0842-89E6-5E6DE0BB7FCB}"/>
              </a:ext>
            </a:extLst>
          </p:cNvPr>
          <p:cNvPicPr>
            <a:picLocks noChangeAspect="1"/>
          </p:cNvPicPr>
          <p:nvPr/>
        </p:nvPicPr>
        <p:blipFill>
          <a:blip r:embed="rId2"/>
          <a:stretch>
            <a:fillRect/>
          </a:stretch>
        </p:blipFill>
        <p:spPr>
          <a:xfrm>
            <a:off x="0" y="0"/>
            <a:ext cx="6490102" cy="6858000"/>
          </a:xfrm>
          <a:prstGeom prst="rect">
            <a:avLst/>
          </a:prstGeom>
        </p:spPr>
      </p:pic>
      <p:sp>
        <p:nvSpPr>
          <p:cNvPr id="5" name="Title 1">
            <a:extLst>
              <a:ext uri="{FF2B5EF4-FFF2-40B4-BE49-F238E27FC236}">
                <a16:creationId xmlns:a16="http://schemas.microsoft.com/office/drawing/2014/main" id="{FBDC3F23-0D38-AE40-938A-FFA6D292EC7E}"/>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kern="0" dirty="0">
                <a:solidFill>
                  <a:srgbClr val="00B0F0"/>
                </a:solidFill>
              </a:rPr>
              <a:t>and speculation</a:t>
            </a:r>
            <a:endParaRPr lang="en-CN" kern="0" dirty="0">
              <a:solidFill>
                <a:srgbClr val="00B0F0"/>
              </a:solidFill>
            </a:endParaRPr>
          </a:p>
        </p:txBody>
      </p:sp>
    </p:spTree>
    <p:extLst>
      <p:ext uri="{BB962C8B-B14F-4D97-AF65-F5344CB8AC3E}">
        <p14:creationId xmlns:p14="http://schemas.microsoft.com/office/powerpoint/2010/main" val="271377645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Branch prediction</a:t>
            </a:r>
          </a:p>
          <a:p>
            <a:pPr eaLnBrk="1" hangingPunct="1"/>
            <a:r>
              <a:rPr lang="en-US" altLang="zh-CN" dirty="0"/>
              <a:t>Register renaming</a:t>
            </a:r>
          </a:p>
          <a:p>
            <a:pPr eaLnBrk="1" hangingPunct="1"/>
            <a:r>
              <a:rPr lang="en-US" altLang="zh-CN" dirty="0" err="1"/>
              <a:t>Scoreboarding</a:t>
            </a:r>
            <a:endParaRPr lang="en-US" altLang="zh-CN" dirty="0"/>
          </a:p>
          <a:p>
            <a:pPr eaLnBrk="1" hangingPunct="1"/>
            <a:r>
              <a:rPr lang="en-US" altLang="zh-CN" dirty="0" err="1"/>
              <a:t>Tomasulo</a:t>
            </a:r>
            <a:endParaRPr lang="en-US" altLang="zh-CN" dirty="0"/>
          </a:p>
          <a:p>
            <a:pPr eaLnBrk="1" hangingPunct="1"/>
            <a:r>
              <a:rPr lang="en-US" altLang="zh-CN" dirty="0"/>
              <a:t>Speculation</a:t>
            </a:r>
          </a:p>
          <a:p>
            <a:pPr eaLnBrk="1" hangingPunct="1"/>
            <a:endParaRPr lang="en-US" altLang="zh-CN"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4953000" y="2971800"/>
            <a:ext cx="4191000" cy="1676400"/>
          </a:xfrm>
          <a:noFill/>
        </p:spPr>
        <p:txBody>
          <a:bodyPr/>
          <a:lstStyle/>
          <a:p>
            <a:pPr algn="r" eaLnBrk="1" hangingPunct="1"/>
            <a:br>
              <a:rPr lang="en-US" altLang="zh-CN" dirty="0"/>
            </a:br>
            <a:r>
              <a:rPr lang="en-US" altLang="zh-CN" dirty="0">
                <a:solidFill>
                  <a:schemeClr val="bg2"/>
                </a:solidFill>
              </a:rPr>
              <a:t>Appendix C</a:t>
            </a:r>
          </a:p>
        </p:txBody>
      </p:sp>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810000" y="2971800"/>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3.3-3.6</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US" dirty="0">
                <a:hlinkClick r:id="rId2"/>
              </a:rPr>
              <a:t>Dynamic Branch Prediction</a:t>
            </a:r>
            <a:r>
              <a:rPr lang="en-CN" dirty="0"/>
              <a:t>                by Onur Mutlu</a:t>
            </a:r>
          </a:p>
        </p:txBody>
      </p:sp>
    </p:spTree>
    <p:extLst>
      <p:ext uri="{BB962C8B-B14F-4D97-AF65-F5344CB8AC3E}">
        <p14:creationId xmlns:p14="http://schemas.microsoft.com/office/powerpoint/2010/main" val="38913767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图片 4">
            <a:extLst>
              <a:ext uri="{FF2B5EF4-FFF2-40B4-BE49-F238E27FC236}">
                <a16:creationId xmlns:a16="http://schemas.microsoft.com/office/drawing/2014/main" id="{39D9746A-7725-614C-AE15-820B12CED0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122682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B1AF86C-D562-D341-99DC-B388F6BBBE28}"/>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D94492A8-0830-6B41-B6BC-5AF90686FDDB}"/>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in the moment</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3">
            <a:extLst>
              <a:ext uri="{FF2B5EF4-FFF2-40B4-BE49-F238E27FC236}">
                <a16:creationId xmlns:a16="http://schemas.microsoft.com/office/drawing/2014/main" id="{A0C37B6C-7FE7-C041-8152-7E6A0AF58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089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AA0D873-EDCF-9244-BCBA-7626171E0720}"/>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a:t>
            </a:r>
            <a:r>
              <a:rPr kumimoji="0" lang="en-US" altLang="zh-CN" sz="66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in the moment</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a:extLst>
              <a:ext uri="{FF2B5EF4-FFF2-40B4-BE49-F238E27FC236}">
                <a16:creationId xmlns:a16="http://schemas.microsoft.com/office/drawing/2014/main" id="{DEF927BB-C442-5E4A-9DEE-E1D0B53BE698}"/>
              </a:ext>
            </a:extLst>
          </p:cNvPr>
          <p:cNvSpPr>
            <a:spLocks noGrp="1" noChangeArrowheads="1"/>
          </p:cNvSpPr>
          <p:nvPr>
            <p:ph type="title"/>
          </p:nvPr>
        </p:nvSpPr>
        <p:spPr/>
        <p:txBody>
          <a:bodyPr/>
          <a:lstStyle/>
          <a:p>
            <a:r>
              <a:rPr lang="en-US" altLang="zh-CN"/>
              <a:t>#What’s More</a:t>
            </a:r>
            <a:endParaRPr lang="zh-CN" altLang="en-US"/>
          </a:p>
        </p:txBody>
      </p:sp>
      <p:sp>
        <p:nvSpPr>
          <p:cNvPr id="181250" name="内容占位符 2">
            <a:extLst>
              <a:ext uri="{FF2B5EF4-FFF2-40B4-BE49-F238E27FC236}">
                <a16:creationId xmlns:a16="http://schemas.microsoft.com/office/drawing/2014/main" id="{B7D76910-3EEB-ED4E-BB9A-25EE08E01980}"/>
              </a:ext>
            </a:extLst>
          </p:cNvPr>
          <p:cNvSpPr>
            <a:spLocks noGrp="1" noChangeArrowheads="1"/>
          </p:cNvSpPr>
          <p:nvPr>
            <p:ph idx="1"/>
          </p:nvPr>
        </p:nvSpPr>
        <p:spPr>
          <a:xfrm>
            <a:off x="457200" y="1600200"/>
            <a:ext cx="7239000" cy="4525963"/>
          </a:xfrm>
        </p:spPr>
        <p:txBody>
          <a:bodyPr/>
          <a:lstStyle/>
          <a:p>
            <a:r>
              <a:rPr lang="en-US" altLang="zh-CN" dirty="0">
                <a:hlinkClick r:id="rId2"/>
              </a:rPr>
              <a:t>Want to Be Happier? Stay in The Moment</a:t>
            </a:r>
            <a:r>
              <a:rPr lang="en-US" altLang="zh-CN" dirty="0"/>
              <a:t> </a:t>
            </a:r>
          </a:p>
          <a:p>
            <a:pPr>
              <a:buFontTx/>
              <a:buNone/>
            </a:pPr>
            <a:r>
              <a:rPr lang="en-US" altLang="zh-CN" dirty="0"/>
              <a:t>	by Matt Killingsworth</a:t>
            </a:r>
          </a:p>
          <a:p>
            <a:r>
              <a:rPr lang="en-US" altLang="zh-CN" dirty="0">
                <a:hlinkClick r:id="rId3"/>
              </a:rPr>
              <a:t>Avoid the Comparison Trap and Run Your Own Race</a:t>
            </a:r>
            <a:endParaRPr lang="en-US" altLang="zh-CN" dirty="0"/>
          </a:p>
          <a:p>
            <a:pPr>
              <a:buFontTx/>
              <a:buNone/>
            </a:pPr>
            <a:r>
              <a:rPr lang="en-US" altLang="zh-CN" dirty="0"/>
              <a:t>	by Jeff Goins</a:t>
            </a:r>
          </a:p>
          <a:p>
            <a:r>
              <a:rPr lang="en-US" altLang="en-CN" u="sng" dirty="0">
                <a:hlinkClick r:id="rId4"/>
              </a:rPr>
              <a:t>The Genius Fallacy</a:t>
            </a:r>
            <a:endParaRPr lang="en-US" altLang="zh-CN" dirty="0"/>
          </a:p>
          <a:p>
            <a:pPr>
              <a:buFontTx/>
              <a:buNone/>
            </a:pPr>
            <a:r>
              <a:rPr lang="en-US" altLang="zh-CN" dirty="0"/>
              <a:t>	by Jean Yang</a:t>
            </a:r>
          </a:p>
          <a:p>
            <a:pPr>
              <a:buFontTx/>
              <a:buNone/>
            </a:pPr>
            <a:endParaRPr lang="en-US" altLang="zh-CN" dirty="0"/>
          </a:p>
          <a:p>
            <a:pPr>
              <a:buFontTx/>
              <a:buNone/>
            </a:pPr>
            <a:r>
              <a:rPr lang="en-US" altLang="zh-CN" dirty="0"/>
              <a:t> </a:t>
            </a:r>
          </a:p>
          <a:p>
            <a:endParaRPr lang="en-US" altLang="zh-CN" dirty="0"/>
          </a:p>
          <a:p>
            <a:pPr>
              <a:buFontTx/>
              <a:buNone/>
            </a:pP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7517127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5770449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a:extLst>
              <a:ext uri="{FF2B5EF4-FFF2-40B4-BE49-F238E27FC236}">
                <a16:creationId xmlns:a16="http://schemas.microsoft.com/office/drawing/2014/main" id="{DEF927BB-C442-5E4A-9DEE-E1D0B53BE698}"/>
              </a:ext>
            </a:extLst>
          </p:cNvPr>
          <p:cNvSpPr>
            <a:spLocks noGrp="1" noChangeArrowheads="1"/>
          </p:cNvSpPr>
          <p:nvPr>
            <p:ph type="title"/>
          </p:nvPr>
        </p:nvSpPr>
        <p:spPr/>
        <p:txBody>
          <a:bodyPr/>
          <a:lstStyle/>
          <a:p>
            <a:r>
              <a:rPr lang="en-US" altLang="zh-CN"/>
              <a:t>#What’s More</a:t>
            </a:r>
            <a:endParaRPr lang="zh-CN" altLang="en-US"/>
          </a:p>
        </p:txBody>
      </p:sp>
      <p:sp>
        <p:nvSpPr>
          <p:cNvPr id="181250" name="内容占位符 2">
            <a:extLst>
              <a:ext uri="{FF2B5EF4-FFF2-40B4-BE49-F238E27FC236}">
                <a16:creationId xmlns:a16="http://schemas.microsoft.com/office/drawing/2014/main" id="{B7D76910-3EEB-ED4E-BB9A-25EE08E01980}"/>
              </a:ext>
            </a:extLst>
          </p:cNvPr>
          <p:cNvSpPr>
            <a:spLocks noGrp="1" noChangeArrowheads="1"/>
          </p:cNvSpPr>
          <p:nvPr>
            <p:ph idx="1"/>
          </p:nvPr>
        </p:nvSpPr>
        <p:spPr>
          <a:xfrm>
            <a:off x="457200" y="1600200"/>
            <a:ext cx="7239000" cy="4525963"/>
          </a:xfrm>
        </p:spPr>
        <p:txBody>
          <a:bodyPr/>
          <a:lstStyle/>
          <a:p>
            <a:r>
              <a:rPr lang="en-US" altLang="zh-CN" dirty="0">
                <a:hlinkClick r:id="rId2"/>
              </a:rPr>
              <a:t>Depth and Persistence: What Researchers Need to Know About Impostor Syndrome</a:t>
            </a:r>
            <a:endParaRPr lang="en-US" altLang="zh-CN" dirty="0"/>
          </a:p>
          <a:p>
            <a:pPr>
              <a:buFontTx/>
              <a:buNone/>
            </a:pPr>
            <a:r>
              <a:rPr lang="en-US" altLang="zh-CN" dirty="0"/>
              <a:t>	by </a:t>
            </a:r>
            <a:r>
              <a:rPr lang="en-US" altLang="zh-CN" dirty="0" err="1"/>
              <a:t>Danfeng</a:t>
            </a:r>
            <a:r>
              <a:rPr lang="en-US" altLang="zh-CN" dirty="0"/>
              <a:t> Yao</a:t>
            </a:r>
          </a:p>
          <a:p>
            <a:pPr>
              <a:buFontTx/>
              <a:buNone/>
            </a:pPr>
            <a:endParaRPr lang="en-US" altLang="zh-CN" dirty="0"/>
          </a:p>
          <a:p>
            <a:pPr>
              <a:buFontTx/>
              <a:buNone/>
            </a:pPr>
            <a:r>
              <a:rPr lang="en-US" altLang="zh-CN" dirty="0"/>
              <a:t> </a:t>
            </a:r>
          </a:p>
          <a:p>
            <a:endParaRPr lang="en-US" altLang="zh-CN" dirty="0"/>
          </a:p>
          <a:p>
            <a:pPr>
              <a:buFontTx/>
              <a:buNone/>
            </a:pPr>
            <a:endParaRPr lang="en-US" altLang="zh-CN" dirty="0"/>
          </a:p>
        </p:txBody>
      </p:sp>
    </p:spTree>
    <p:extLst>
      <p:ext uri="{BB962C8B-B14F-4D97-AF65-F5344CB8AC3E}">
        <p14:creationId xmlns:p14="http://schemas.microsoft.com/office/powerpoint/2010/main" val="28885851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EAC2DB38-97A3-234D-AB77-C88BB520DE4F}"/>
              </a:ext>
            </a:extLst>
          </p:cNvPr>
          <p:cNvSpPr>
            <a:spLocks noGrp="1" noChangeArrowheads="1"/>
          </p:cNvSpPr>
          <p:nvPr>
            <p:ph type="title"/>
          </p:nvPr>
        </p:nvSpPr>
        <p:spPr/>
        <p:txBody>
          <a:bodyPr/>
          <a:lstStyle/>
          <a:p>
            <a:r>
              <a:rPr lang="en-US" altLang="zh-CN"/>
              <a:t>#What’s More</a:t>
            </a:r>
            <a:endParaRPr lang="en-CN" altLang="en-CN"/>
          </a:p>
        </p:txBody>
      </p:sp>
      <p:sp>
        <p:nvSpPr>
          <p:cNvPr id="182274" name="Content Placeholder 2">
            <a:extLst>
              <a:ext uri="{FF2B5EF4-FFF2-40B4-BE49-F238E27FC236}">
                <a16:creationId xmlns:a16="http://schemas.microsoft.com/office/drawing/2014/main" id="{3DC92067-E9BC-FF43-B1D0-F3414582AB5A}"/>
              </a:ext>
            </a:extLst>
          </p:cNvPr>
          <p:cNvSpPr>
            <a:spLocks noGrp="1" noChangeArrowheads="1"/>
          </p:cNvSpPr>
          <p:nvPr>
            <p:ph idx="1"/>
          </p:nvPr>
        </p:nvSpPr>
        <p:spPr>
          <a:xfrm>
            <a:off x="0" y="1600200"/>
            <a:ext cx="9144000" cy="4525963"/>
          </a:xfrm>
        </p:spPr>
        <p:txBody>
          <a:bodyPr/>
          <a:lstStyle/>
          <a:p>
            <a:pPr marL="0" indent="0" algn="ctr">
              <a:buFontTx/>
              <a:buNone/>
            </a:pPr>
            <a:r>
              <a:rPr lang="en-US" altLang="en-CN" b="1">
                <a:solidFill>
                  <a:srgbClr val="00B0F0"/>
                </a:solidFill>
              </a:rPr>
              <a:t>be in the moment with zyzyzy</a:t>
            </a:r>
          </a:p>
        </p:txBody>
      </p:sp>
      <p:pic>
        <p:nvPicPr>
          <p:cNvPr id="182275" name="Picture 2" descr="Nils Frahm: All Encores Album Review | Pitchfork">
            <a:extLst>
              <a:ext uri="{FF2B5EF4-FFF2-40B4-BE49-F238E27FC236}">
                <a16:creationId xmlns:a16="http://schemas.microsoft.com/office/drawing/2014/main" id="{49F4588A-CF20-E64E-8CE5-CDD0688D8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6" name="Picture 4" descr="Flying - S.E.N.S. - 单曲- 网易云音乐">
            <a:extLst>
              <a:ext uri="{FF2B5EF4-FFF2-40B4-BE49-F238E27FC236}">
                <a16:creationId xmlns:a16="http://schemas.microsoft.com/office/drawing/2014/main" id="{EAC3BC68-8548-D14F-90EE-2122D7170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475" y="2403475"/>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7" name="Picture 6" descr="Robert Schumann, Adrian Aeschbacher - Traumerei Kinderszenen Op.15 (Vinyl)  | Discogs">
            <a:extLst>
              <a:ext uri="{FF2B5EF4-FFF2-40B4-BE49-F238E27FC236}">
                <a16:creationId xmlns:a16="http://schemas.microsoft.com/office/drawing/2014/main" id="{669E0C0F-1D18-B342-85D4-40E7988DC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03475"/>
            <a:ext cx="2590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Rectangle 4">
            <a:extLst>
              <a:ext uri="{FF2B5EF4-FFF2-40B4-BE49-F238E27FC236}">
                <a16:creationId xmlns:a16="http://schemas.microsoft.com/office/drawing/2014/main" id="{CAFBEC4F-F77C-EB40-A2DD-6E728AE34F35}"/>
              </a:ext>
            </a:extLst>
          </p:cNvPr>
          <p:cNvSpPr>
            <a:spLocks noChangeArrowheads="1"/>
          </p:cNvSpPr>
          <p:nvPr/>
        </p:nvSpPr>
        <p:spPr bwMode="auto">
          <a:xfrm>
            <a:off x="3292475"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6"/>
              </a:rPr>
              <a:t>flying</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79" name="Rectangle 4">
            <a:extLst>
              <a:ext uri="{FF2B5EF4-FFF2-40B4-BE49-F238E27FC236}">
                <a16:creationId xmlns:a16="http://schemas.microsoft.com/office/drawing/2014/main" id="{021E2D80-69A9-5545-BF3F-4AA7FD173A21}"/>
              </a:ext>
            </a:extLst>
          </p:cNvPr>
          <p:cNvSpPr>
            <a:spLocks noChangeArrowheads="1"/>
          </p:cNvSpPr>
          <p:nvPr/>
        </p:nvSpPr>
        <p:spPr bwMode="auto">
          <a:xfrm>
            <a:off x="1524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7"/>
              </a:rPr>
              <a:t>sweet little lie</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a:extLst>
              <a:ext uri="{FF2B5EF4-FFF2-40B4-BE49-F238E27FC236}">
                <a16:creationId xmlns:a16="http://schemas.microsoft.com/office/drawing/2014/main" id="{6A553F06-2496-3C4A-877D-D15212A9D004}"/>
              </a:ext>
            </a:extLst>
          </p:cNvPr>
          <p:cNvSpPr>
            <a:spLocks noChangeArrowheads="1"/>
          </p:cNvSpPr>
          <p:nvPr/>
        </p:nvSpPr>
        <p:spPr bwMode="auto">
          <a:xfrm>
            <a:off x="64008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hlinkClick r:id="rId8"/>
              </a:rPr>
              <a:t>traumerei</a:t>
            </a: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a:extLst>
              <a:ext uri="{FF2B5EF4-FFF2-40B4-BE49-F238E27FC236}">
                <a16:creationId xmlns:a16="http://schemas.microsoft.com/office/drawing/2014/main" id="{44E6A969-489C-2C42-A649-CEF61D99800A}"/>
              </a:ext>
            </a:extLst>
          </p:cNvPr>
          <p:cNvSpPr>
            <a:spLocks noChangeArrowheads="1"/>
          </p:cNvSpPr>
          <p:nvPr/>
        </p:nvSpPr>
        <p:spPr bwMode="auto">
          <a:xfrm>
            <a:off x="1524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pzy</a:t>
            </a:r>
          </a:p>
        </p:txBody>
      </p:sp>
      <p:sp>
        <p:nvSpPr>
          <p:cNvPr id="182282" name="Rectangle 4">
            <a:extLst>
              <a:ext uri="{FF2B5EF4-FFF2-40B4-BE49-F238E27FC236}">
                <a16:creationId xmlns:a16="http://schemas.microsoft.com/office/drawing/2014/main" id="{874F1CF6-AC1E-0B4A-A278-6DD3C497E1F1}"/>
              </a:ext>
            </a:extLst>
          </p:cNvPr>
          <p:cNvSpPr>
            <a:spLocks noChangeArrowheads="1"/>
          </p:cNvSpPr>
          <p:nvPr/>
        </p:nvSpPr>
        <p:spPr bwMode="auto">
          <a:xfrm>
            <a:off x="3292475"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bzy</a:t>
            </a:r>
          </a:p>
        </p:txBody>
      </p:sp>
      <p:sp>
        <p:nvSpPr>
          <p:cNvPr id="182283" name="Rectangle 4">
            <a:extLst>
              <a:ext uri="{FF2B5EF4-FFF2-40B4-BE49-F238E27FC236}">
                <a16:creationId xmlns:a16="http://schemas.microsoft.com/office/drawing/2014/main" id="{8DB0EB41-F9E4-3F47-BA07-A77123BD5DAC}"/>
              </a:ext>
            </a:extLst>
          </p:cNvPr>
          <p:cNvSpPr>
            <a:spLocks noChangeArrowheads="1"/>
          </p:cNvSpPr>
          <p:nvPr/>
        </p:nvSpPr>
        <p:spPr bwMode="auto">
          <a:xfrm>
            <a:off x="64008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gzy</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EAC2DB38-97A3-234D-AB77-C88BB520DE4F}"/>
              </a:ext>
            </a:extLst>
          </p:cNvPr>
          <p:cNvSpPr>
            <a:spLocks noGrp="1" noChangeArrowheads="1"/>
          </p:cNvSpPr>
          <p:nvPr>
            <p:ph type="title"/>
          </p:nvPr>
        </p:nvSpPr>
        <p:spPr/>
        <p:txBody>
          <a:bodyPr/>
          <a:lstStyle/>
          <a:p>
            <a:r>
              <a:rPr lang="en-US" altLang="zh-CN" dirty="0"/>
              <a:t>#What’s More</a:t>
            </a:r>
            <a:endParaRPr lang="en-CN" altLang="en-CN" dirty="0"/>
          </a:p>
        </p:txBody>
      </p:sp>
      <p:sp>
        <p:nvSpPr>
          <p:cNvPr id="182274" name="Content Placeholder 2">
            <a:extLst>
              <a:ext uri="{FF2B5EF4-FFF2-40B4-BE49-F238E27FC236}">
                <a16:creationId xmlns:a16="http://schemas.microsoft.com/office/drawing/2014/main" id="{3DC92067-E9BC-FF43-B1D0-F3414582AB5A}"/>
              </a:ext>
            </a:extLst>
          </p:cNvPr>
          <p:cNvSpPr>
            <a:spLocks noGrp="1" noChangeArrowheads="1"/>
          </p:cNvSpPr>
          <p:nvPr>
            <p:ph idx="1"/>
          </p:nvPr>
        </p:nvSpPr>
        <p:spPr>
          <a:xfrm>
            <a:off x="0" y="1600200"/>
            <a:ext cx="9144000" cy="4525963"/>
          </a:xfrm>
        </p:spPr>
        <p:txBody>
          <a:bodyPr/>
          <a:lstStyle/>
          <a:p>
            <a:pPr marL="0" indent="0" algn="ctr">
              <a:buFontTx/>
              <a:buNone/>
            </a:pPr>
            <a:r>
              <a:rPr lang="en-US" altLang="en-CN" b="1" dirty="0">
                <a:solidFill>
                  <a:srgbClr val="00B0F0"/>
                </a:solidFill>
              </a:rPr>
              <a:t>be in the moment with </a:t>
            </a:r>
            <a:r>
              <a:rPr lang="en-US" altLang="en-CN" b="1" dirty="0" err="1">
                <a:solidFill>
                  <a:srgbClr val="00B0F0"/>
                </a:solidFill>
              </a:rPr>
              <a:t>zyzy</a:t>
            </a:r>
            <a:endParaRPr lang="en-US" altLang="en-CN" b="1" dirty="0">
              <a:solidFill>
                <a:srgbClr val="00B0F0"/>
              </a:solidFill>
            </a:endParaRPr>
          </a:p>
        </p:txBody>
      </p:sp>
      <p:sp>
        <p:nvSpPr>
          <p:cNvPr id="182279" name="Rectangle 4">
            <a:extLst>
              <a:ext uri="{FF2B5EF4-FFF2-40B4-BE49-F238E27FC236}">
                <a16:creationId xmlns:a16="http://schemas.microsoft.com/office/drawing/2014/main" id="{021E2D80-69A9-5545-BF3F-4AA7FD173A21}"/>
              </a:ext>
            </a:extLst>
          </p:cNvPr>
          <p:cNvSpPr>
            <a:spLocks noChangeArrowheads="1"/>
          </p:cNvSpPr>
          <p:nvPr/>
        </p:nvSpPr>
        <p:spPr bwMode="auto">
          <a:xfrm>
            <a:off x="1371600" y="485775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3"/>
              </a:rPr>
              <a:t>always with me</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0" name="Rectangle 4">
            <a:extLst>
              <a:ext uri="{FF2B5EF4-FFF2-40B4-BE49-F238E27FC236}">
                <a16:creationId xmlns:a16="http://schemas.microsoft.com/office/drawing/2014/main" id="{6A553F06-2496-3C4A-877D-D15212A9D004}"/>
              </a:ext>
            </a:extLst>
          </p:cNvPr>
          <p:cNvSpPr>
            <a:spLocks noChangeArrowheads="1"/>
          </p:cNvSpPr>
          <p:nvPr/>
        </p:nvSpPr>
        <p:spPr bwMode="auto">
          <a:xfrm>
            <a:off x="5029200" y="4857750"/>
            <a:ext cx="2971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4"/>
              </a:rPr>
              <a:t>nanachi in the light</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a:extLst>
              <a:ext uri="{FF2B5EF4-FFF2-40B4-BE49-F238E27FC236}">
                <a16:creationId xmlns:a16="http://schemas.microsoft.com/office/drawing/2014/main" id="{44E6A969-489C-2C42-A649-CEF61D99800A}"/>
              </a:ext>
            </a:extLst>
          </p:cNvPr>
          <p:cNvSpPr>
            <a:spLocks noChangeArrowheads="1"/>
          </p:cNvSpPr>
          <p:nvPr/>
        </p:nvSpPr>
        <p:spPr bwMode="auto">
          <a:xfrm>
            <a:off x="1371600" y="5438775"/>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3" name="Rectangle 4">
            <a:extLst>
              <a:ext uri="{FF2B5EF4-FFF2-40B4-BE49-F238E27FC236}">
                <a16:creationId xmlns:a16="http://schemas.microsoft.com/office/drawing/2014/main" id="{8DB0EB41-F9E4-3F47-BA07-A77123BD5DAC}"/>
              </a:ext>
            </a:extLst>
          </p:cNvPr>
          <p:cNvSpPr>
            <a:spLocks noChangeArrowheads="1"/>
          </p:cNvSpPr>
          <p:nvPr/>
        </p:nvSpPr>
        <p:spPr bwMode="auto">
          <a:xfrm>
            <a:off x="5216380" y="5464302"/>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l</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30722" name="Picture 2" descr="プライムセレクション 宗次郎 - Album by Sojiro | Spotify">
            <a:extLst>
              <a:ext uri="{FF2B5EF4-FFF2-40B4-BE49-F238E27FC236}">
                <a16:creationId xmlns:a16="http://schemas.microsoft.com/office/drawing/2014/main" id="{A52115B4-4CB8-6E4F-83FA-962A8B1B7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403474"/>
            <a:ext cx="2623784" cy="2590799"/>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Nanachi In The Light by iF2L">
            <a:extLst>
              <a:ext uri="{FF2B5EF4-FFF2-40B4-BE49-F238E27FC236}">
                <a16:creationId xmlns:a16="http://schemas.microsoft.com/office/drawing/2014/main" id="{FB68FCE1-BE59-7340-84AD-6728353102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9888" y="2403474"/>
            <a:ext cx="2623784" cy="262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46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EAC2DB38-97A3-234D-AB77-C88BB520DE4F}"/>
              </a:ext>
            </a:extLst>
          </p:cNvPr>
          <p:cNvSpPr>
            <a:spLocks noGrp="1" noChangeArrowheads="1"/>
          </p:cNvSpPr>
          <p:nvPr>
            <p:ph type="title"/>
          </p:nvPr>
        </p:nvSpPr>
        <p:spPr/>
        <p:txBody>
          <a:bodyPr/>
          <a:lstStyle/>
          <a:p>
            <a:r>
              <a:rPr lang="en-US" altLang="zh-CN" dirty="0"/>
              <a:t>#What’s More</a:t>
            </a:r>
            <a:endParaRPr lang="en-CN" altLang="en-CN" dirty="0"/>
          </a:p>
        </p:txBody>
      </p:sp>
      <p:sp>
        <p:nvSpPr>
          <p:cNvPr id="182274" name="Content Placeholder 2">
            <a:extLst>
              <a:ext uri="{FF2B5EF4-FFF2-40B4-BE49-F238E27FC236}">
                <a16:creationId xmlns:a16="http://schemas.microsoft.com/office/drawing/2014/main" id="{3DC92067-E9BC-FF43-B1D0-F3414582AB5A}"/>
              </a:ext>
            </a:extLst>
          </p:cNvPr>
          <p:cNvSpPr>
            <a:spLocks noGrp="1" noChangeArrowheads="1"/>
          </p:cNvSpPr>
          <p:nvPr>
            <p:ph idx="1"/>
          </p:nvPr>
        </p:nvSpPr>
        <p:spPr>
          <a:xfrm>
            <a:off x="0" y="1600200"/>
            <a:ext cx="9144000" cy="4525963"/>
          </a:xfrm>
        </p:spPr>
        <p:txBody>
          <a:bodyPr/>
          <a:lstStyle/>
          <a:p>
            <a:pPr marL="0" indent="0" algn="ctr">
              <a:buFontTx/>
              <a:buNone/>
            </a:pPr>
            <a:r>
              <a:rPr lang="en-US" altLang="en-CN" b="1" dirty="0">
                <a:solidFill>
                  <a:srgbClr val="00B0F0"/>
                </a:solidFill>
              </a:rPr>
              <a:t>be in the moment with </a:t>
            </a:r>
            <a:r>
              <a:rPr lang="en-US" altLang="en-CN" b="1" dirty="0" err="1">
                <a:solidFill>
                  <a:srgbClr val="00B0F0"/>
                </a:solidFill>
              </a:rPr>
              <a:t>zy</a:t>
            </a:r>
            <a:endParaRPr lang="en-US" altLang="en-CN" b="1" dirty="0">
              <a:solidFill>
                <a:srgbClr val="00B0F0"/>
              </a:solidFill>
            </a:endParaRPr>
          </a:p>
        </p:txBody>
      </p:sp>
      <p:sp>
        <p:nvSpPr>
          <p:cNvPr id="182279" name="Rectangle 4">
            <a:extLst>
              <a:ext uri="{FF2B5EF4-FFF2-40B4-BE49-F238E27FC236}">
                <a16:creationId xmlns:a16="http://schemas.microsoft.com/office/drawing/2014/main" id="{021E2D80-69A9-5545-BF3F-4AA7FD173A21}"/>
              </a:ext>
            </a:extLst>
          </p:cNvPr>
          <p:cNvSpPr>
            <a:spLocks noChangeArrowheads="1"/>
          </p:cNvSpPr>
          <p:nvPr/>
        </p:nvSpPr>
        <p:spPr bwMode="auto">
          <a:xfrm>
            <a:off x="3260108" y="4857750"/>
            <a:ext cx="2623784"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hlinkClick r:id="rId3"/>
              </a:rPr>
              <a:t>sumeru</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2281" name="Rectangle 4">
            <a:extLst>
              <a:ext uri="{FF2B5EF4-FFF2-40B4-BE49-F238E27FC236}">
                <a16:creationId xmlns:a16="http://schemas.microsoft.com/office/drawing/2014/main" id="{44E6A969-489C-2C42-A649-CEF61D99800A}"/>
              </a:ext>
            </a:extLst>
          </p:cNvPr>
          <p:cNvSpPr>
            <a:spLocks noChangeArrowheads="1"/>
          </p:cNvSpPr>
          <p:nvPr/>
        </p:nvSpPr>
        <p:spPr bwMode="auto">
          <a:xfrm>
            <a:off x="3258616" y="5438775"/>
            <a:ext cx="2623784"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xzy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1026" name="Picture 2" descr="Genshin Impact - Forest of Jnana and Vidya (Original Game Soundtrack) -  Album by HOYO-MiX | Spotify">
            <a:extLst>
              <a:ext uri="{FF2B5EF4-FFF2-40B4-BE49-F238E27FC236}">
                <a16:creationId xmlns:a16="http://schemas.microsoft.com/office/drawing/2014/main" id="{EF1D4F00-71F5-0FDE-2682-BDE4A2392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108" y="2404800"/>
            <a:ext cx="2590799" cy="259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552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a:extLst>
              <a:ext uri="{FF2B5EF4-FFF2-40B4-BE49-F238E27FC236}">
                <a16:creationId xmlns:a16="http://schemas.microsoft.com/office/drawing/2014/main" id="{93817886-4376-D540-85E0-7D78693F9EFD}"/>
              </a:ext>
            </a:extLst>
          </p:cNvPr>
          <p:cNvSpPr>
            <a:spLocks noGrp="1" noChangeArrowheads="1"/>
          </p:cNvSpPr>
          <p:nvPr>
            <p:ph type="title"/>
          </p:nvPr>
        </p:nvSpPr>
        <p:spPr/>
        <p:txBody>
          <a:bodyPr/>
          <a:lstStyle/>
          <a:p>
            <a:r>
              <a:rPr lang="en-CN" altLang="en-CN"/>
              <a:t>#What’s More</a:t>
            </a:r>
          </a:p>
        </p:txBody>
      </p:sp>
      <p:pic>
        <p:nvPicPr>
          <p:cNvPr id="184322" name="Picture 3">
            <a:extLst>
              <a:ext uri="{FF2B5EF4-FFF2-40B4-BE49-F238E27FC236}">
                <a16:creationId xmlns:a16="http://schemas.microsoft.com/office/drawing/2014/main" id="{C218EF49-C32E-C74C-8761-3D99C05F7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2646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7C743132-C569-E941-812F-89C20D012100}"/>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everdream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hlinkClick r:id="rId4"/>
              </a:rPr>
              <a:t>https://www.bilibili.com/video/BV1PW41127BQ</a:t>
            </a:r>
            <a:r>
              <a:rPr kumimoji="0" lang="en-US" altLang="zh-CN"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386451564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175668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a:t>
            </a:r>
            <a:endParaRPr lang="en-CN" altLang="en-CN" dirty="0">
              <a:solidFill>
                <a:srgbClr val="00B0F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172211711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tc>
                  <a:txBody>
                    <a:bodyPr/>
                    <a:lstStyle/>
                    <a:p>
                      <a:endParaRPr lang="en-CN" sz="20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405623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763000" cy="4525963"/>
          </a:xfrm>
        </p:spPr>
        <p:txBody>
          <a:bodyPr/>
          <a:lstStyle/>
          <a:p>
            <a:r>
              <a:rPr lang="en-CN" altLang="en-CN" b="1" dirty="0"/>
              <a:t>Example 2:    </a:t>
            </a:r>
            <a:r>
              <a:rPr lang="en-CN" altLang="en-CN" dirty="0"/>
              <a:t>                                        a loop branch that is taken and then untaken, repeating 10 iterations; assume predictor initialized as untaken;</a:t>
            </a:r>
          </a:p>
          <a:p>
            <a:r>
              <a:rPr lang="en-CN" altLang="en-CN" dirty="0"/>
              <a:t>prediction accuracy using 1-bit prediction: </a:t>
            </a:r>
            <a:r>
              <a:rPr lang="en-CN" altLang="en-CN" dirty="0">
                <a:solidFill>
                  <a:srgbClr val="EE008B"/>
                </a:solidFill>
              </a:rPr>
              <a:t>0%</a:t>
            </a: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extLst>
              <p:ext uri="{D42A27DB-BD31-4B8C-83A1-F6EECF244321}">
                <p14:modId xmlns:p14="http://schemas.microsoft.com/office/powerpoint/2010/main" val="2767293891"/>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55024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ea typeface="ＭＳ Ｐゴシック" charset="-128"/>
              </a:rPr>
              <a:t>1-bit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solidFill>
                  <a:srgbClr val="EE008B"/>
                </a:solidFill>
              </a:rPr>
              <a:t>Limitation:                                            </a:t>
            </a:r>
            <a:r>
              <a:rPr lang="en-CN" altLang="en-CN" dirty="0"/>
              <a:t>predictor changes too quickly upon each single misprediction                            </a:t>
            </a:r>
            <a:r>
              <a:rPr lang="en-CN" altLang="en-CN" dirty="0">
                <a:solidFill>
                  <a:srgbClr val="EE008B"/>
                </a:solidFill>
              </a:rPr>
              <a:t> </a:t>
            </a:r>
            <a:r>
              <a:rPr lang="en-CN" altLang="en-CN" dirty="0">
                <a:solidFill>
                  <a:schemeClr val="bg1"/>
                </a:solidFill>
              </a:rPr>
              <a:t>li</a:t>
            </a:r>
            <a:endParaRPr lang="en-CN" altLang="en-CN" dirty="0"/>
          </a:p>
          <a:p>
            <a:r>
              <a:rPr lang="en-US" altLang="en-CN" dirty="0"/>
              <a:t>e</a:t>
            </a:r>
            <a:r>
              <a:rPr lang="en-CN" altLang="en-CN" dirty="0"/>
              <a:t>ven though the branch may be mostly taken or mostly not taken</a:t>
            </a:r>
            <a:endParaRPr lang="en-CN" altLang="en-CN" dirty="0">
              <a:solidFill>
                <a:srgbClr val="FFC000"/>
              </a:solidFill>
            </a:endParaRPr>
          </a:p>
        </p:txBody>
      </p:sp>
      <p:graphicFrame>
        <p:nvGraphicFramePr>
          <p:cNvPr id="3" name="Table 3">
            <a:extLst>
              <a:ext uri="{FF2B5EF4-FFF2-40B4-BE49-F238E27FC236}">
                <a16:creationId xmlns:a16="http://schemas.microsoft.com/office/drawing/2014/main" id="{84AD3256-5A06-1D49-B9D3-99FC4496FA8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tc>
                  <a:txBody>
                    <a:bodyPr/>
                    <a:lstStyle/>
                    <a:p>
                      <a:r>
                        <a:rPr lang="en-CN" sz="2000" dirty="0"/>
                        <a:t>1</a:t>
                      </a:r>
                    </a:p>
                  </a:txBody>
                  <a:tcPr/>
                </a:tc>
                <a:tc>
                  <a:txBody>
                    <a:bodyPr/>
                    <a:lstStyle/>
                    <a:p>
                      <a:r>
                        <a:rPr lang="en-CN" sz="2000" dirty="0"/>
                        <a:t>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48527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914399" y="3656320"/>
            <a:ext cx="5351103" cy="3201679"/>
          </a:xfrm>
          <a:prstGeom prst="rect">
            <a:avLst/>
          </a:prstGeom>
        </p:spPr>
      </p:pic>
    </p:spTree>
    <p:extLst>
      <p:ext uri="{BB962C8B-B14F-4D97-AF65-F5344CB8AC3E}">
        <p14:creationId xmlns:p14="http://schemas.microsoft.com/office/powerpoint/2010/main" val="1378971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914399" y="3656320"/>
            <a:ext cx="5351103" cy="3201679"/>
          </a:xfrm>
          <a:prstGeom prst="rect">
            <a:avLst/>
          </a:prstGeom>
        </p:spPr>
      </p:pic>
      <p:sp>
        <p:nvSpPr>
          <p:cNvPr id="6" name="Text Box 6">
            <a:extLst>
              <a:ext uri="{FF2B5EF4-FFF2-40B4-BE49-F238E27FC236}">
                <a16:creationId xmlns:a16="http://schemas.microsoft.com/office/drawing/2014/main" id="{6B6B54CE-DAA1-C042-A135-893464081381}"/>
              </a:ext>
            </a:extLst>
          </p:cNvPr>
          <p:cNvSpPr txBox="1">
            <a:spLocks noChangeArrowheads="1"/>
          </p:cNvSpPr>
          <p:nvPr/>
        </p:nvSpPr>
        <p:spPr bwMode="auto">
          <a:xfrm>
            <a:off x="152400" y="400186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strongly</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taken</a:t>
            </a:r>
          </a:p>
        </p:txBody>
      </p:sp>
      <p:sp>
        <p:nvSpPr>
          <p:cNvPr id="7" name="Text Box 6">
            <a:extLst>
              <a:ext uri="{FF2B5EF4-FFF2-40B4-BE49-F238E27FC236}">
                <a16:creationId xmlns:a16="http://schemas.microsoft.com/office/drawing/2014/main" id="{A3F33ABA-6D5E-E547-ABE6-7150B8264BAB}"/>
              </a:ext>
            </a:extLst>
          </p:cNvPr>
          <p:cNvSpPr txBox="1">
            <a:spLocks noChangeArrowheads="1"/>
          </p:cNvSpPr>
          <p:nvPr/>
        </p:nvSpPr>
        <p:spPr bwMode="auto">
          <a:xfrm>
            <a:off x="5948033" y="4001869"/>
            <a:ext cx="9861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weakly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taken</a:t>
            </a:r>
          </a:p>
        </p:txBody>
      </p:sp>
      <p:sp>
        <p:nvSpPr>
          <p:cNvPr id="8" name="Text Box 6">
            <a:extLst>
              <a:ext uri="{FF2B5EF4-FFF2-40B4-BE49-F238E27FC236}">
                <a16:creationId xmlns:a16="http://schemas.microsoft.com/office/drawing/2014/main" id="{CFC2324D-6D7B-9249-ADDB-DFCE1D3D7F96}"/>
              </a:ext>
            </a:extLst>
          </p:cNvPr>
          <p:cNvSpPr txBox="1">
            <a:spLocks noChangeArrowheads="1"/>
          </p:cNvSpPr>
          <p:nvPr/>
        </p:nvSpPr>
        <p:spPr bwMode="auto">
          <a:xfrm>
            <a:off x="6142253" y="5638799"/>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strongly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untaken</a:t>
            </a:r>
          </a:p>
        </p:txBody>
      </p:sp>
      <p:sp>
        <p:nvSpPr>
          <p:cNvPr id="9" name="Text Box 6">
            <a:extLst>
              <a:ext uri="{FF2B5EF4-FFF2-40B4-BE49-F238E27FC236}">
                <a16:creationId xmlns:a16="http://schemas.microsoft.com/office/drawing/2014/main" id="{93C3682D-25A2-8C42-8B3D-8DD0F05C9C5B}"/>
              </a:ext>
            </a:extLst>
          </p:cNvPr>
          <p:cNvSpPr txBox="1">
            <a:spLocks noChangeArrowheads="1"/>
          </p:cNvSpPr>
          <p:nvPr/>
        </p:nvSpPr>
        <p:spPr bwMode="auto">
          <a:xfrm>
            <a:off x="0" y="5638800"/>
            <a:ext cx="1160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weakly</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untaken</a:t>
            </a:r>
          </a:p>
        </p:txBody>
      </p:sp>
    </p:spTree>
    <p:extLst>
      <p:ext uri="{BB962C8B-B14F-4D97-AF65-F5344CB8AC3E}">
        <p14:creationId xmlns:p14="http://schemas.microsoft.com/office/powerpoint/2010/main" val="413075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529962835"/>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33454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61637037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15472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solidFill>
                  <a:schemeClr val="bg1"/>
                </a:solidFill>
              </a:rPr>
              <a:t>Dynamic vs </a:t>
            </a:r>
            <a:r>
              <a:rPr lang="en-US" altLang="zh-CN" dirty="0"/>
              <a:t>Static</a:t>
            </a:r>
          </a:p>
        </p:txBody>
      </p:sp>
    </p:spTree>
    <p:extLst>
      <p:ext uri="{BB962C8B-B14F-4D97-AF65-F5344CB8AC3E}">
        <p14:creationId xmlns:p14="http://schemas.microsoft.com/office/powerpoint/2010/main" val="1167020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994618718"/>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154188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3673345572"/>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73128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68731978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423242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287346037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888423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5" name="Table 3">
            <a:extLst>
              <a:ext uri="{FF2B5EF4-FFF2-40B4-BE49-F238E27FC236}">
                <a16:creationId xmlns:a16="http://schemas.microsoft.com/office/drawing/2014/main" id="{05904035-4DD4-A043-A73A-3A758E64B8E7}"/>
              </a:ext>
            </a:extLst>
          </p:cNvPr>
          <p:cNvGraphicFramePr>
            <a:graphicFrameLocks noGrp="1"/>
          </p:cNvGraphicFramePr>
          <p:nvPr>
            <p:extLst>
              <p:ext uri="{D42A27DB-BD31-4B8C-83A1-F6EECF244321}">
                <p14:modId xmlns:p14="http://schemas.microsoft.com/office/powerpoint/2010/main" val="1994992503"/>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438498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a:t>
            </a:r>
            <a:endParaRPr lang="en-CN" altLang="en-CN" dirty="0"/>
          </a:p>
        </p:txBody>
      </p:sp>
      <p:graphicFrame>
        <p:nvGraphicFramePr>
          <p:cNvPr id="6" name="Table 3">
            <a:extLst>
              <a:ext uri="{FF2B5EF4-FFF2-40B4-BE49-F238E27FC236}">
                <a16:creationId xmlns:a16="http://schemas.microsoft.com/office/drawing/2014/main" id="{CD0D6E61-F8E3-524D-9E8B-79B625B6FFCA}"/>
              </a:ext>
            </a:extLst>
          </p:cNvPr>
          <p:cNvGraphicFramePr>
            <a:graphicFrameLocks noGrp="1"/>
          </p:cNvGraphicFramePr>
          <p:nvPr>
            <p:extLst>
              <p:ext uri="{D42A27DB-BD31-4B8C-83A1-F6EECF244321}">
                <p14:modId xmlns:p14="http://schemas.microsoft.com/office/powerpoint/2010/main" val="738719679"/>
              </p:ext>
            </p:extLst>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66788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                             </a:t>
            </a:r>
            <a:r>
              <a:rPr lang="en-US" altLang="en-CN" dirty="0">
                <a:solidFill>
                  <a:srgbClr val="92D050"/>
                </a:solidFill>
              </a:rPr>
              <a:t>50% accuracy        </a:t>
            </a:r>
          </a:p>
          <a:p>
            <a:endParaRPr lang="en-CN" altLang="en-CN" dirty="0"/>
          </a:p>
        </p:txBody>
      </p:sp>
      <p:graphicFrame>
        <p:nvGraphicFramePr>
          <p:cNvPr id="6" name="Table 3">
            <a:extLst>
              <a:ext uri="{FF2B5EF4-FFF2-40B4-BE49-F238E27FC236}">
                <a16:creationId xmlns:a16="http://schemas.microsoft.com/office/drawing/2014/main" id="{CD0D6E61-F8E3-524D-9E8B-79B625B6FFC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178956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172F1-A6C9-3249-9375-F5BFF74B8494}"/>
              </a:ext>
            </a:extLst>
          </p:cNvPr>
          <p:cNvPicPr>
            <a:picLocks noChangeAspect="1"/>
          </p:cNvPicPr>
          <p:nvPr/>
        </p:nvPicPr>
        <p:blipFill>
          <a:blip r:embed="rId3"/>
          <a:stretch>
            <a:fillRect/>
          </a:stretch>
        </p:blipFill>
        <p:spPr>
          <a:xfrm>
            <a:off x="3794733" y="2060154"/>
            <a:ext cx="5351103" cy="3201679"/>
          </a:xfrm>
          <a:prstGeom prst="rect">
            <a:avLst/>
          </a:prstGeom>
        </p:spPr>
      </p:pic>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ea typeface="ＭＳ Ｐゴシック" charset="-128"/>
              </a:rPr>
              <a:t>2</a:t>
            </a:r>
            <a:r>
              <a:rPr lang="en-US" altLang="en-US" dirty="0">
                <a:ea typeface="ＭＳ Ｐゴシック" charset="-128"/>
              </a:rPr>
              <a:t>-bit Predictor</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686800" cy="4525963"/>
          </a:xfrm>
        </p:spPr>
        <p:txBody>
          <a:bodyPr/>
          <a:lstStyle/>
          <a:p>
            <a:r>
              <a:rPr lang="en-CN" altLang="en-CN" dirty="0"/>
              <a:t>Idea:                                            assign a 2-bit predictor per branch; predictor changes after it misses twice</a:t>
            </a:r>
          </a:p>
          <a:p>
            <a:r>
              <a:rPr lang="en-US" altLang="en-CN" dirty="0"/>
              <a:t>finite state machine                             </a:t>
            </a:r>
            <a:r>
              <a:rPr lang="en-US" altLang="en-CN" dirty="0">
                <a:solidFill>
                  <a:srgbClr val="92D050"/>
                </a:solidFill>
              </a:rPr>
              <a:t>50% accuracy                                    </a:t>
            </a:r>
            <a:r>
              <a:rPr lang="en-US" altLang="en-CN" dirty="0">
                <a:solidFill>
                  <a:srgbClr val="EE008B"/>
                </a:solidFill>
              </a:rPr>
              <a:t>2x storage overhead        </a:t>
            </a:r>
          </a:p>
          <a:p>
            <a:pPr marL="0" indent="0">
              <a:buNone/>
            </a:pPr>
            <a:endParaRPr lang="en-CN" altLang="en-CN" dirty="0"/>
          </a:p>
        </p:txBody>
      </p:sp>
      <p:graphicFrame>
        <p:nvGraphicFramePr>
          <p:cNvPr id="6" name="Table 3">
            <a:extLst>
              <a:ext uri="{FF2B5EF4-FFF2-40B4-BE49-F238E27FC236}">
                <a16:creationId xmlns:a16="http://schemas.microsoft.com/office/drawing/2014/main" id="{CD0D6E61-F8E3-524D-9E8B-79B625B6FFCA}"/>
              </a:ext>
            </a:extLst>
          </p:cNvPr>
          <p:cNvGraphicFramePr>
            <a:graphicFrameLocks noGrp="1"/>
          </p:cNvGraphicFramePr>
          <p:nvPr/>
        </p:nvGraphicFramePr>
        <p:xfrm>
          <a:off x="914400" y="480060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prior</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extLst>
                  <a:ext uri="{0D108BD9-81ED-4DB2-BD59-A6C34878D82A}">
                    <a16:rowId xmlns:a16="http://schemas.microsoft.com/office/drawing/2014/main" val="1453133764"/>
                  </a:ext>
                </a:extLst>
              </a:tr>
              <a:tr h="370840">
                <a:tc>
                  <a:txBody>
                    <a:bodyPr/>
                    <a:lstStyle/>
                    <a:p>
                      <a:r>
                        <a:rPr lang="en-CN" sz="2000" dirty="0"/>
                        <a:t>update</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tc>
                  <a:txBody>
                    <a:bodyPr/>
                    <a:lstStyle/>
                    <a:p>
                      <a:r>
                        <a:rPr lang="en-CN" sz="1800" dirty="0"/>
                        <a:t>11</a:t>
                      </a:r>
                    </a:p>
                  </a:txBody>
                  <a:tcPr/>
                </a:tc>
                <a:tc>
                  <a:txBody>
                    <a:bodyPr/>
                    <a:lstStyle/>
                    <a:p>
                      <a:r>
                        <a:rPr lang="en-CN" sz="1800" dirty="0"/>
                        <a:t>10</a:t>
                      </a:r>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066903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0DAC1-CF36-0943-8B0D-A4D34433E822}"/>
              </a:ext>
            </a:extLst>
          </p:cNvPr>
          <p:cNvPicPr>
            <a:picLocks noChangeAspect="1"/>
          </p:cNvPicPr>
          <p:nvPr/>
        </p:nvPicPr>
        <p:blipFill>
          <a:blip r:embed="rId3"/>
          <a:stretch>
            <a:fillRect/>
          </a:stretch>
        </p:blipFill>
        <p:spPr>
          <a:xfrm>
            <a:off x="0" y="0"/>
            <a:ext cx="8843211" cy="6858000"/>
          </a:xfrm>
          <a:prstGeom prst="rect">
            <a:avLst/>
          </a:prstGeom>
        </p:spPr>
      </p:pic>
      <p:sp>
        <p:nvSpPr>
          <p:cNvPr id="2" name="Title 1">
            <a:extLst>
              <a:ext uri="{FF2B5EF4-FFF2-40B4-BE49-F238E27FC236}">
                <a16:creationId xmlns:a16="http://schemas.microsoft.com/office/drawing/2014/main" id="{CD56F489-4112-5F4B-895F-90AE5F240803}"/>
              </a:ext>
            </a:extLst>
          </p:cNvPr>
          <p:cNvSpPr>
            <a:spLocks noGrp="1"/>
          </p:cNvSpPr>
          <p:nvPr>
            <p:ph type="title"/>
          </p:nvPr>
        </p:nvSpPr>
        <p:spPr/>
        <p:txBody>
          <a:bodyPr/>
          <a:lstStyle/>
          <a:p>
            <a:r>
              <a:rPr lang="en-CN" dirty="0"/>
              <a:t>2-bit Predictor</a:t>
            </a:r>
          </a:p>
        </p:txBody>
      </p:sp>
      <p:sp>
        <p:nvSpPr>
          <p:cNvPr id="3" name="Content Placeholder 2">
            <a:extLst>
              <a:ext uri="{FF2B5EF4-FFF2-40B4-BE49-F238E27FC236}">
                <a16:creationId xmlns:a16="http://schemas.microsoft.com/office/drawing/2014/main" id="{0B30F347-4E9C-374D-BCDF-EDD4E5182541}"/>
              </a:ext>
            </a:extLst>
          </p:cNvPr>
          <p:cNvSpPr>
            <a:spLocks noGrp="1"/>
          </p:cNvSpPr>
          <p:nvPr>
            <p:ph idx="1"/>
          </p:nvPr>
        </p:nvSpPr>
        <p:spPr>
          <a:xfrm>
            <a:off x="5105400" y="1600200"/>
            <a:ext cx="4038600" cy="4525963"/>
          </a:xfrm>
        </p:spPr>
        <p:txBody>
          <a:bodyPr/>
          <a:lstStyle/>
          <a:p>
            <a:pPr marL="0" indent="0">
              <a:buNone/>
            </a:pPr>
            <a:r>
              <a:rPr lang="en-CN" dirty="0">
                <a:solidFill>
                  <a:srgbClr val="00B0F0"/>
                </a:solidFill>
              </a:rPr>
              <a:t>4096-entry</a:t>
            </a:r>
          </a:p>
          <a:p>
            <a:pPr marL="0" indent="0">
              <a:buNone/>
            </a:pPr>
            <a:r>
              <a:rPr lang="en-US" dirty="0" err="1">
                <a:solidFill>
                  <a:srgbClr val="00B0F0"/>
                </a:solidFill>
              </a:rPr>
              <a:t>i</a:t>
            </a:r>
            <a:r>
              <a:rPr lang="en-CN" dirty="0">
                <a:solidFill>
                  <a:srgbClr val="00B0F0"/>
                </a:solidFill>
              </a:rPr>
              <a:t>nteger: 11%</a:t>
            </a:r>
          </a:p>
          <a:p>
            <a:pPr marL="0" indent="0">
              <a:buNone/>
            </a:pPr>
            <a:r>
              <a:rPr lang="en-US" dirty="0">
                <a:solidFill>
                  <a:srgbClr val="00B0F0"/>
                </a:solidFill>
              </a:rPr>
              <a:t>f</a:t>
            </a:r>
            <a:r>
              <a:rPr lang="en-CN" dirty="0">
                <a:solidFill>
                  <a:srgbClr val="00B0F0"/>
                </a:solidFill>
              </a:rPr>
              <a:t>loating-point: 4%</a:t>
            </a:r>
          </a:p>
        </p:txBody>
      </p:sp>
    </p:spTree>
    <p:extLst>
      <p:ext uri="{BB962C8B-B14F-4D97-AF65-F5344CB8AC3E}">
        <p14:creationId xmlns:p14="http://schemas.microsoft.com/office/powerpoint/2010/main" val="2429626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t>Idea:                                            assign an N-bit predictor per branch;    range from 0 to 2</a:t>
            </a:r>
            <a:r>
              <a:rPr lang="en-CN" altLang="en-CN" baseline="30000" dirty="0"/>
              <a:t>N</a:t>
            </a:r>
            <a:r>
              <a:rPr lang="en-CN" altLang="en-CN" dirty="0"/>
              <a:t> - 1; </a:t>
            </a:r>
          </a:p>
          <a:p>
            <a:endParaRPr lang="en-CN" altLang="en-CN" dirty="0"/>
          </a:p>
        </p:txBody>
      </p:sp>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zh-CN" dirty="0">
                <a:solidFill>
                  <a:schemeClr val="bg1"/>
                </a:solidFill>
                <a:ea typeface="ＭＳ Ｐゴシック" charset="-128"/>
              </a:rPr>
              <a:t>2</a:t>
            </a:r>
            <a:r>
              <a:rPr lang="en-US" altLang="en-US" dirty="0">
                <a:ea typeface="ＭＳ Ｐゴシック" charset="-128"/>
              </a:rPr>
              <a:t>-bit Predictor</a:t>
            </a:r>
            <a:endParaRPr lang="en-CN" altLang="en-CN" dirty="0"/>
          </a:p>
        </p:txBody>
      </p:sp>
      <p:sp>
        <p:nvSpPr>
          <p:cNvPr id="4" name="Title 1">
            <a:extLst>
              <a:ext uri="{FF2B5EF4-FFF2-40B4-BE49-F238E27FC236}">
                <a16:creationId xmlns:a16="http://schemas.microsoft.com/office/drawing/2014/main" id="{A9FFB029-9244-D941-AB95-7AE4231E3BD5}"/>
              </a:ext>
            </a:extLst>
          </p:cNvPr>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kern="0" dirty="0">
                <a:ea typeface="ＭＳ Ｐゴシック" charset="-128"/>
              </a:rPr>
              <a:t>N</a:t>
            </a:r>
            <a:endParaRPr lang="en-CN" altLang="en-CN" kern="0" dirty="0"/>
          </a:p>
        </p:txBody>
      </p:sp>
    </p:spTree>
    <p:extLst>
      <p:ext uri="{BB962C8B-B14F-4D97-AF65-F5344CB8AC3E}">
        <p14:creationId xmlns:p14="http://schemas.microsoft.com/office/powerpoint/2010/main" val="303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7352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animBg="1"/>
      <p:bldP spid="67" grpId="0"/>
      <p:bldP spid="68" grpId="0" animBg="1"/>
      <p:bldP spid="69" grpId="0" animBg="1"/>
      <p:bldP spid="70" grpId="0" animBg="1"/>
      <p:bldP spid="71" grpId="0" animBg="1"/>
      <p:bldP spid="72" grpId="0" animBg="1"/>
      <p:bldP spid="73" grpId="0" animBg="1"/>
      <p:bldP spid="74" grpId="0"/>
      <p:bldP spid="75" grpId="0" animBg="1"/>
      <p:bldP spid="76" grpId="0"/>
      <p:bldP spid="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a:xfrm>
            <a:off x="457200" y="1600200"/>
            <a:ext cx="8839200" cy="4525963"/>
          </a:xfrm>
        </p:spPr>
        <p:txBody>
          <a:bodyPr/>
          <a:lstStyle/>
          <a:p>
            <a:r>
              <a:rPr lang="en-CN" altLang="en-CN" dirty="0"/>
              <a:t>Idea:                                            assign an N-bit predictor per branch;    range from 0 to 2</a:t>
            </a:r>
            <a:r>
              <a:rPr lang="en-CN" altLang="en-CN" baseline="30000" dirty="0"/>
              <a:t>N</a:t>
            </a:r>
            <a:r>
              <a:rPr lang="en-CN" altLang="en-CN" dirty="0"/>
              <a:t> - 1;</a:t>
            </a:r>
          </a:p>
          <a:p>
            <a:pPr marL="0" indent="0">
              <a:buNone/>
            </a:pPr>
            <a:r>
              <a:rPr lang="en-CN" altLang="en-CN" dirty="0"/>
              <a:t> </a:t>
            </a:r>
          </a:p>
          <a:p>
            <a:r>
              <a:rPr lang="en-US" altLang="en-CN" dirty="0"/>
              <a:t>Counter threshold:                                 </a:t>
            </a:r>
            <a:r>
              <a:rPr lang="en-US" altLang="en-CN" dirty="0">
                <a:solidFill>
                  <a:srgbClr val="00B0F0"/>
                </a:solidFill>
              </a:rPr>
              <a:t>(</a:t>
            </a:r>
            <a:r>
              <a:rPr lang="en-CN" altLang="en-CN" dirty="0">
                <a:solidFill>
                  <a:srgbClr val="00B0F0"/>
                </a:solidFill>
              </a:rPr>
              <a:t>2</a:t>
            </a:r>
            <a:r>
              <a:rPr lang="en-CN" altLang="en-CN" baseline="30000" dirty="0">
                <a:solidFill>
                  <a:srgbClr val="00B0F0"/>
                </a:solidFill>
              </a:rPr>
              <a:t>N</a:t>
            </a:r>
            <a:r>
              <a:rPr lang="en-CN" altLang="en-CN" dirty="0">
                <a:solidFill>
                  <a:srgbClr val="00B0F0"/>
                </a:solidFill>
              </a:rPr>
              <a:t> - 1 </a:t>
            </a:r>
            <a:r>
              <a:rPr lang="en-US" altLang="en-CN" dirty="0">
                <a:solidFill>
                  <a:srgbClr val="00B0F0"/>
                </a:solidFill>
              </a:rPr>
              <a:t>)/2</a:t>
            </a:r>
            <a:r>
              <a:rPr lang="en-US" altLang="en-CN" dirty="0"/>
              <a:t>  </a:t>
            </a:r>
          </a:p>
          <a:p>
            <a:r>
              <a:rPr lang="en-US" altLang="en-CN" dirty="0"/>
              <a:t>greater/= counter predicts taken branch</a:t>
            </a:r>
          </a:p>
          <a:p>
            <a:r>
              <a:rPr lang="en-US" altLang="en-CN" dirty="0"/>
              <a:t>smaller counter predicts untaken branch     </a:t>
            </a:r>
          </a:p>
          <a:p>
            <a:endParaRPr lang="en-CN" altLang="en-CN" dirty="0"/>
          </a:p>
        </p:txBody>
      </p:sp>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US" altLang="en-US" dirty="0">
                <a:solidFill>
                  <a:schemeClr val="bg1"/>
                </a:solidFill>
                <a:ea typeface="ＭＳ Ｐゴシック" charset="-128"/>
              </a:rPr>
              <a:t>2</a:t>
            </a:r>
            <a:r>
              <a:rPr lang="en-US" altLang="en-US" dirty="0">
                <a:ea typeface="ＭＳ Ｐゴシック" charset="-128"/>
              </a:rPr>
              <a:t>-bit Predictor</a:t>
            </a:r>
            <a:endParaRPr lang="en-CN" altLang="en-CN" dirty="0"/>
          </a:p>
        </p:txBody>
      </p:sp>
      <p:sp>
        <p:nvSpPr>
          <p:cNvPr id="4" name="Title 1">
            <a:extLst>
              <a:ext uri="{FF2B5EF4-FFF2-40B4-BE49-F238E27FC236}">
                <a16:creationId xmlns:a16="http://schemas.microsoft.com/office/drawing/2014/main" id="{DCC74F6E-0D9A-704A-AECC-C531E250B144}"/>
              </a:ext>
            </a:extLst>
          </p:cNvPr>
          <p:cNvSpPr txBox="1">
            <a:spLocks noChangeArrowheads="1"/>
          </p:cNvSpPr>
          <p:nvPr/>
        </p:nvSpPr>
        <p:spPr bwMode="auto">
          <a:xfrm>
            <a:off x="1219200" y="274638"/>
            <a:ext cx="243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kern="0" dirty="0">
                <a:ea typeface="ＭＳ Ｐゴシック" charset="-128"/>
              </a:rPr>
              <a:t>N</a:t>
            </a:r>
            <a:endParaRPr lang="en-CN" altLang="en-CN" kern="0" dirty="0"/>
          </a:p>
        </p:txBody>
      </p:sp>
    </p:spTree>
    <p:extLst>
      <p:ext uri="{BB962C8B-B14F-4D97-AF65-F5344CB8AC3E}">
        <p14:creationId xmlns:p14="http://schemas.microsoft.com/office/powerpoint/2010/main" val="280785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the</a:t>
            </a:r>
            <a:r>
              <a:rPr lang="zh-CN" altLang="en-US" dirty="0"/>
              <a:t> </a:t>
            </a:r>
            <a:r>
              <a:rPr lang="en-US" altLang="zh-CN" dirty="0"/>
              <a:t>most recent so far</a:t>
            </a:r>
          </a:p>
        </p:txBody>
      </p:sp>
    </p:spTree>
    <p:extLst>
      <p:ext uri="{BB962C8B-B14F-4D97-AF65-F5344CB8AC3E}">
        <p14:creationId xmlns:p14="http://schemas.microsoft.com/office/powerpoint/2010/main" val="1833529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generalized to local history</a:t>
            </a:r>
          </a:p>
        </p:txBody>
      </p:sp>
    </p:spTree>
    <p:extLst>
      <p:ext uri="{BB962C8B-B14F-4D97-AF65-F5344CB8AC3E}">
        <p14:creationId xmlns:p14="http://schemas.microsoft.com/office/powerpoint/2010/main" val="457575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p:txBody>
      </p:sp>
    </p:spTree>
    <p:extLst>
      <p:ext uri="{BB962C8B-B14F-4D97-AF65-F5344CB8AC3E}">
        <p14:creationId xmlns:p14="http://schemas.microsoft.com/office/powerpoint/2010/main" val="3626515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a:p>
            <a:pPr eaLnBrk="1" hangingPunct="1">
              <a:buFontTx/>
              <a:buNone/>
              <a:defRPr/>
            </a:pPr>
            <a:r>
              <a:rPr lang="en-US" altLang="zh-CN" dirty="0"/>
              <a:t>	3 consecutive taken + 1 untaken: 1110</a:t>
            </a:r>
          </a:p>
        </p:txBody>
      </p:sp>
    </p:spTree>
    <p:extLst>
      <p:ext uri="{BB962C8B-B14F-4D97-AF65-F5344CB8AC3E}">
        <p14:creationId xmlns:p14="http://schemas.microsoft.com/office/powerpoint/2010/main" val="4056750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465-1458-ED4A-B4ED-51B962ED1020}"/>
              </a:ext>
            </a:extLst>
          </p:cNvPr>
          <p:cNvSpPr>
            <a:spLocks noGrp="1"/>
          </p:cNvSpPr>
          <p:nvPr>
            <p:ph type="title"/>
          </p:nvPr>
        </p:nvSpPr>
        <p:spPr/>
        <p:txBody>
          <a:bodyPr/>
          <a:lstStyle/>
          <a:p>
            <a:r>
              <a:rPr lang="en-US" dirty="0"/>
              <a:t>L</a:t>
            </a:r>
            <a:r>
              <a:rPr lang="en-CN" dirty="0"/>
              <a:t>ocal Predictor</a:t>
            </a:r>
          </a:p>
        </p:txBody>
      </p:sp>
      <p:sp>
        <p:nvSpPr>
          <p:cNvPr id="3" name="Content Placeholder 2">
            <a:extLst>
              <a:ext uri="{FF2B5EF4-FFF2-40B4-BE49-F238E27FC236}">
                <a16:creationId xmlns:a16="http://schemas.microsoft.com/office/drawing/2014/main" id="{9A3FD891-FE53-A542-90BD-83F36E23A23D}"/>
              </a:ext>
            </a:extLst>
          </p:cNvPr>
          <p:cNvSpPr>
            <a:spLocks noGrp="1"/>
          </p:cNvSpPr>
          <p:nvPr>
            <p:ph idx="1"/>
          </p:nvPr>
        </p:nvSpPr>
        <p:spPr/>
        <p:txBody>
          <a:bodyPr/>
          <a:lstStyle/>
          <a:p>
            <a:r>
              <a:rPr lang="en-US" altLang="en-US" dirty="0">
                <a:ea typeface="ＭＳ Ｐゴシック" charset="-128"/>
              </a:rPr>
              <a:t>A branch’s outcome can be correlated with past outcomes of the same branch (other than the outcome of the branch “last-time” it was executed)</a:t>
            </a:r>
            <a:endParaRPr lang="en-CN" dirty="0"/>
          </a:p>
          <a:p>
            <a:pPr>
              <a:defRPr/>
            </a:pPr>
            <a:r>
              <a:rPr lang="en-US" altLang="zh-CN" dirty="0"/>
              <a:t>Example</a:t>
            </a:r>
          </a:p>
          <a:p>
            <a:pPr eaLnBrk="1" hangingPunct="1">
              <a:buFontTx/>
              <a:buNone/>
              <a:defRPr/>
            </a:pPr>
            <a:r>
              <a:rPr lang="en-US" altLang="zh-CN" dirty="0"/>
              <a:t>	for (</a:t>
            </a:r>
            <a:r>
              <a:rPr lang="en-US" altLang="zh-CN" dirty="0" err="1"/>
              <a:t>i</a:t>
            </a:r>
            <a:r>
              <a:rPr lang="en-US" altLang="zh-CN" dirty="0"/>
              <a:t>=1, </a:t>
            </a:r>
            <a:r>
              <a:rPr lang="en-US" altLang="zh-CN" dirty="0" err="1"/>
              <a:t>i</a:t>
            </a:r>
            <a:r>
              <a:rPr lang="en-US" altLang="zh-CN" dirty="0"/>
              <a:t>&lt;4, </a:t>
            </a:r>
            <a:r>
              <a:rPr lang="en-US" altLang="zh-CN" dirty="0" err="1"/>
              <a:t>i</a:t>
            </a:r>
            <a:r>
              <a:rPr lang="en-US" altLang="zh-CN" dirty="0"/>
              <a:t>++) { }</a:t>
            </a:r>
          </a:p>
          <a:p>
            <a:pPr eaLnBrk="1" hangingPunct="1">
              <a:buFontTx/>
              <a:buNone/>
              <a:defRPr/>
            </a:pPr>
            <a:r>
              <a:rPr lang="en-US" altLang="zh-CN" dirty="0"/>
              <a:t>	3 consecutive taken + 1 untaken: 1110</a:t>
            </a:r>
          </a:p>
          <a:p>
            <a:pPr eaLnBrk="1" hangingPunct="1">
              <a:buFontTx/>
              <a:buNone/>
              <a:defRPr/>
            </a:pPr>
            <a:r>
              <a:rPr lang="en-US" altLang="zh-CN" dirty="0"/>
              <a:t>	3-bit local history register: 111</a:t>
            </a:r>
            <a:r>
              <a:rPr lang="en-US" altLang="zh-CN" dirty="0">
                <a:sym typeface="Wingdings" pitchFamily="2" charset="2"/>
              </a:rPr>
              <a:t>!taken </a:t>
            </a:r>
            <a:endParaRPr lang="en-US" altLang="zh-CN" dirty="0"/>
          </a:p>
        </p:txBody>
      </p:sp>
    </p:spTree>
    <p:extLst>
      <p:ext uri="{BB962C8B-B14F-4D97-AF65-F5344CB8AC3E}">
        <p14:creationId xmlns:p14="http://schemas.microsoft.com/office/powerpoint/2010/main" val="1763605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9810-5A6F-4347-BE79-DBADD870A3B9}"/>
              </a:ext>
            </a:extLst>
          </p:cNvPr>
          <p:cNvSpPr>
            <a:spLocks noGrp="1"/>
          </p:cNvSpPr>
          <p:nvPr>
            <p:ph type="title"/>
          </p:nvPr>
        </p:nvSpPr>
        <p:spPr/>
        <p:txBody>
          <a:bodyPr/>
          <a:lstStyle/>
          <a:p>
            <a:r>
              <a:rPr lang="en-CN" dirty="0">
                <a:latin typeface="+mn-lt"/>
              </a:rPr>
              <a:t>Local Predictor</a:t>
            </a:r>
          </a:p>
        </p:txBody>
      </p:sp>
      <p:sp>
        <p:nvSpPr>
          <p:cNvPr id="4" name="Text Box 2">
            <a:extLst>
              <a:ext uri="{FF2B5EF4-FFF2-40B4-BE49-F238E27FC236}">
                <a16:creationId xmlns:a16="http://schemas.microsoft.com/office/drawing/2014/main" id="{F3C995F3-8B67-4C41-AF97-12133F7B4648}"/>
              </a:ext>
            </a:extLst>
          </p:cNvPr>
          <p:cNvSpPr txBox="1">
            <a:spLocks noChangeArrowheads="1"/>
          </p:cNvSpPr>
          <p:nvPr/>
        </p:nvSpPr>
        <p:spPr bwMode="auto">
          <a:xfrm>
            <a:off x="5597525" y="5387181"/>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AEF0F97D-C68E-C349-A85B-A2622F6B16CC}"/>
              </a:ext>
            </a:extLst>
          </p:cNvPr>
          <p:cNvSpPr>
            <a:spLocks noChangeArrowheads="1"/>
          </p:cNvSpPr>
          <p:nvPr/>
        </p:nvSpPr>
        <p:spPr bwMode="auto">
          <a:xfrm>
            <a:off x="3298825" y="2110581"/>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FA72C7B4-5568-A146-97DC-110F6ED2E347}"/>
              </a:ext>
            </a:extLst>
          </p:cNvPr>
          <p:cNvSpPr>
            <a:spLocks noChangeArrowheads="1"/>
          </p:cNvSpPr>
          <p:nvPr/>
        </p:nvSpPr>
        <p:spPr bwMode="auto">
          <a:xfrm>
            <a:off x="3298825" y="2415381"/>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9C08BC55-A692-1D4B-8F64-E19031081ED7}"/>
              </a:ext>
            </a:extLst>
          </p:cNvPr>
          <p:cNvSpPr txBox="1">
            <a:spLocks noChangeArrowheads="1"/>
          </p:cNvSpPr>
          <p:nvPr/>
        </p:nvSpPr>
        <p:spPr bwMode="auto">
          <a:xfrm>
            <a:off x="3082925" y="176426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4622644C-5C97-A54B-8879-0BAF1F190B03}"/>
              </a:ext>
            </a:extLst>
          </p:cNvPr>
          <p:cNvSpPr>
            <a:spLocks noChangeArrowheads="1"/>
          </p:cNvSpPr>
          <p:nvPr/>
        </p:nvSpPr>
        <p:spPr bwMode="auto">
          <a:xfrm>
            <a:off x="3298825" y="4091781"/>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95E06F59-3404-7D4B-9ED3-371BE1952F8D}"/>
              </a:ext>
            </a:extLst>
          </p:cNvPr>
          <p:cNvSpPr txBox="1">
            <a:spLocks noChangeArrowheads="1"/>
          </p:cNvSpPr>
          <p:nvPr/>
        </p:nvSpPr>
        <p:spPr bwMode="auto">
          <a:xfrm>
            <a:off x="2667000" y="6072981"/>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78EEE396-9902-EB49-8E39-737FEE0A9747}"/>
              </a:ext>
            </a:extLst>
          </p:cNvPr>
          <p:cNvSpPr>
            <a:spLocks noChangeArrowheads="1"/>
          </p:cNvSpPr>
          <p:nvPr/>
        </p:nvSpPr>
        <p:spPr bwMode="auto">
          <a:xfrm>
            <a:off x="3832225" y="5310981"/>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2F2AEB5E-EF5D-134D-9B41-A812C092A769}"/>
              </a:ext>
            </a:extLst>
          </p:cNvPr>
          <p:cNvSpPr>
            <a:spLocks noChangeArrowheads="1"/>
          </p:cNvSpPr>
          <p:nvPr/>
        </p:nvSpPr>
        <p:spPr bwMode="auto">
          <a:xfrm>
            <a:off x="415925" y="3634581"/>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2B4998E3-4734-534A-8AD5-70FC3DD11DDD}"/>
              </a:ext>
            </a:extLst>
          </p:cNvPr>
          <p:cNvSpPr>
            <a:spLocks noChangeArrowheads="1"/>
          </p:cNvSpPr>
          <p:nvPr/>
        </p:nvSpPr>
        <p:spPr bwMode="auto">
          <a:xfrm>
            <a:off x="1219200" y="27963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3" name="Line 13">
            <a:extLst>
              <a:ext uri="{FF2B5EF4-FFF2-40B4-BE49-F238E27FC236}">
                <a16:creationId xmlns:a16="http://schemas.microsoft.com/office/drawing/2014/main" id="{68319A37-1FCC-D341-80DE-27BFCDB4A0C0}"/>
              </a:ext>
            </a:extLst>
          </p:cNvPr>
          <p:cNvSpPr>
            <a:spLocks noChangeShapeType="1"/>
          </p:cNvSpPr>
          <p:nvPr/>
        </p:nvSpPr>
        <p:spPr bwMode="auto">
          <a:xfrm>
            <a:off x="2209800" y="3024981"/>
            <a:ext cx="3810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5">
            <a:extLst>
              <a:ext uri="{FF2B5EF4-FFF2-40B4-BE49-F238E27FC236}">
                <a16:creationId xmlns:a16="http://schemas.microsoft.com/office/drawing/2014/main" id="{6F9C58EB-43BE-124A-A88E-9A518D2FA3EC}"/>
              </a:ext>
            </a:extLst>
          </p:cNvPr>
          <p:cNvSpPr>
            <a:spLocks noChangeShapeType="1"/>
          </p:cNvSpPr>
          <p:nvPr/>
        </p:nvSpPr>
        <p:spPr bwMode="auto">
          <a:xfrm>
            <a:off x="2549525" y="3558381"/>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6">
            <a:extLst>
              <a:ext uri="{FF2B5EF4-FFF2-40B4-BE49-F238E27FC236}">
                <a16:creationId xmlns:a16="http://schemas.microsoft.com/office/drawing/2014/main" id="{3099802E-F347-7846-B811-BCB8A499CC5C}"/>
              </a:ext>
            </a:extLst>
          </p:cNvPr>
          <p:cNvSpPr>
            <a:spLocks noChangeShapeType="1"/>
          </p:cNvSpPr>
          <p:nvPr/>
        </p:nvSpPr>
        <p:spPr bwMode="auto">
          <a:xfrm flipV="1">
            <a:off x="2854325" y="2491581"/>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7">
            <a:extLst>
              <a:ext uri="{FF2B5EF4-FFF2-40B4-BE49-F238E27FC236}">
                <a16:creationId xmlns:a16="http://schemas.microsoft.com/office/drawing/2014/main" id="{D821A045-0745-534C-ABBF-D5C972688EC6}"/>
              </a:ext>
            </a:extLst>
          </p:cNvPr>
          <p:cNvSpPr>
            <a:spLocks noChangeShapeType="1"/>
          </p:cNvSpPr>
          <p:nvPr/>
        </p:nvSpPr>
        <p:spPr bwMode="auto">
          <a:xfrm>
            <a:off x="2854325" y="2491581"/>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18">
            <a:extLst>
              <a:ext uri="{FF2B5EF4-FFF2-40B4-BE49-F238E27FC236}">
                <a16:creationId xmlns:a16="http://schemas.microsoft.com/office/drawing/2014/main" id="{C4691603-499B-054B-A645-7260EE7F9F8F}"/>
              </a:ext>
            </a:extLst>
          </p:cNvPr>
          <p:cNvSpPr>
            <a:spLocks noChangeShapeType="1"/>
          </p:cNvSpPr>
          <p:nvPr/>
        </p:nvSpPr>
        <p:spPr bwMode="auto">
          <a:xfrm>
            <a:off x="1635125" y="3939381"/>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19">
            <a:extLst>
              <a:ext uri="{FF2B5EF4-FFF2-40B4-BE49-F238E27FC236}">
                <a16:creationId xmlns:a16="http://schemas.microsoft.com/office/drawing/2014/main" id="{70B2A67E-D371-3E41-BA2E-B68C6347F787}"/>
              </a:ext>
            </a:extLst>
          </p:cNvPr>
          <p:cNvSpPr>
            <a:spLocks noChangeShapeType="1"/>
          </p:cNvSpPr>
          <p:nvPr/>
        </p:nvSpPr>
        <p:spPr bwMode="auto">
          <a:xfrm>
            <a:off x="2854325" y="5387181"/>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0">
            <a:extLst>
              <a:ext uri="{FF2B5EF4-FFF2-40B4-BE49-F238E27FC236}">
                <a16:creationId xmlns:a16="http://schemas.microsoft.com/office/drawing/2014/main" id="{BFCEA332-F94B-3347-BE64-AB9696F6193F}"/>
              </a:ext>
            </a:extLst>
          </p:cNvPr>
          <p:cNvSpPr>
            <a:spLocks noChangeShapeType="1"/>
          </p:cNvSpPr>
          <p:nvPr/>
        </p:nvSpPr>
        <p:spPr bwMode="auto">
          <a:xfrm>
            <a:off x="7121525" y="2796381"/>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1">
            <a:extLst>
              <a:ext uri="{FF2B5EF4-FFF2-40B4-BE49-F238E27FC236}">
                <a16:creationId xmlns:a16="http://schemas.microsoft.com/office/drawing/2014/main" id="{54887E99-79F6-6B4B-B194-549170743FF7}"/>
              </a:ext>
            </a:extLst>
          </p:cNvPr>
          <p:cNvSpPr>
            <a:spLocks noChangeShapeType="1"/>
          </p:cNvSpPr>
          <p:nvPr/>
        </p:nvSpPr>
        <p:spPr bwMode="auto">
          <a:xfrm>
            <a:off x="7121525" y="2796381"/>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2">
            <a:extLst>
              <a:ext uri="{FF2B5EF4-FFF2-40B4-BE49-F238E27FC236}">
                <a16:creationId xmlns:a16="http://schemas.microsoft.com/office/drawing/2014/main" id="{449C1657-CC30-AB40-9F26-EF4BF7FD1B8F}"/>
              </a:ext>
            </a:extLst>
          </p:cNvPr>
          <p:cNvSpPr>
            <a:spLocks noChangeShapeType="1"/>
          </p:cNvSpPr>
          <p:nvPr/>
        </p:nvSpPr>
        <p:spPr bwMode="auto">
          <a:xfrm flipV="1">
            <a:off x="7121525" y="3939381"/>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3">
            <a:extLst>
              <a:ext uri="{FF2B5EF4-FFF2-40B4-BE49-F238E27FC236}">
                <a16:creationId xmlns:a16="http://schemas.microsoft.com/office/drawing/2014/main" id="{95E22714-09E5-D040-9417-45312BF83663}"/>
              </a:ext>
            </a:extLst>
          </p:cNvPr>
          <p:cNvSpPr>
            <a:spLocks noChangeShapeType="1"/>
          </p:cNvSpPr>
          <p:nvPr/>
        </p:nvSpPr>
        <p:spPr bwMode="auto">
          <a:xfrm>
            <a:off x="7502525" y="3101181"/>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4">
            <a:extLst>
              <a:ext uri="{FF2B5EF4-FFF2-40B4-BE49-F238E27FC236}">
                <a16:creationId xmlns:a16="http://schemas.microsoft.com/office/drawing/2014/main" id="{8F2675F7-D28E-EB40-8CA6-0CA698DAA1E8}"/>
              </a:ext>
            </a:extLst>
          </p:cNvPr>
          <p:cNvSpPr>
            <a:spLocks noChangeShapeType="1"/>
          </p:cNvSpPr>
          <p:nvPr/>
        </p:nvSpPr>
        <p:spPr bwMode="auto">
          <a:xfrm>
            <a:off x="5597525" y="5387181"/>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5">
            <a:extLst>
              <a:ext uri="{FF2B5EF4-FFF2-40B4-BE49-F238E27FC236}">
                <a16:creationId xmlns:a16="http://schemas.microsoft.com/office/drawing/2014/main" id="{E0B04CE9-4DF5-D047-8FF5-098C32F03C6F}"/>
              </a:ext>
            </a:extLst>
          </p:cNvPr>
          <p:cNvSpPr>
            <a:spLocks noChangeShapeType="1"/>
          </p:cNvSpPr>
          <p:nvPr/>
        </p:nvSpPr>
        <p:spPr bwMode="auto">
          <a:xfrm flipV="1">
            <a:off x="6435725" y="4015581"/>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Line 26">
            <a:extLst>
              <a:ext uri="{FF2B5EF4-FFF2-40B4-BE49-F238E27FC236}">
                <a16:creationId xmlns:a16="http://schemas.microsoft.com/office/drawing/2014/main" id="{78A11227-8CB2-D148-B61F-23771DD49F37}"/>
              </a:ext>
            </a:extLst>
          </p:cNvPr>
          <p:cNvSpPr>
            <a:spLocks noChangeShapeType="1"/>
          </p:cNvSpPr>
          <p:nvPr/>
        </p:nvSpPr>
        <p:spPr bwMode="auto">
          <a:xfrm>
            <a:off x="6435725" y="4015581"/>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6" name="Line 27">
            <a:extLst>
              <a:ext uri="{FF2B5EF4-FFF2-40B4-BE49-F238E27FC236}">
                <a16:creationId xmlns:a16="http://schemas.microsoft.com/office/drawing/2014/main" id="{FE04DC3C-384E-EA49-93E5-28E1BDB15617}"/>
              </a:ext>
            </a:extLst>
          </p:cNvPr>
          <p:cNvSpPr>
            <a:spLocks noChangeShapeType="1"/>
          </p:cNvSpPr>
          <p:nvPr/>
        </p:nvSpPr>
        <p:spPr bwMode="auto">
          <a:xfrm>
            <a:off x="6435725" y="3248819"/>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7" name="Text Box 28">
            <a:extLst>
              <a:ext uri="{FF2B5EF4-FFF2-40B4-BE49-F238E27FC236}">
                <a16:creationId xmlns:a16="http://schemas.microsoft.com/office/drawing/2014/main" id="{949E5A32-09C0-7B4C-9B7A-F7F1B1BC47F4}"/>
              </a:ext>
            </a:extLst>
          </p:cNvPr>
          <p:cNvSpPr txBox="1">
            <a:spLocks noChangeArrowheads="1"/>
          </p:cNvSpPr>
          <p:nvPr/>
        </p:nvSpPr>
        <p:spPr bwMode="auto">
          <a:xfrm>
            <a:off x="4873625" y="3039269"/>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8" name="Text Box 29">
            <a:extLst>
              <a:ext uri="{FF2B5EF4-FFF2-40B4-BE49-F238E27FC236}">
                <a16:creationId xmlns:a16="http://schemas.microsoft.com/office/drawing/2014/main" id="{E9F8A615-23E3-134A-AA38-CD1ED509DC28}"/>
              </a:ext>
            </a:extLst>
          </p:cNvPr>
          <p:cNvSpPr txBox="1">
            <a:spLocks noChangeArrowheads="1"/>
          </p:cNvSpPr>
          <p:nvPr/>
        </p:nvSpPr>
        <p:spPr bwMode="auto">
          <a:xfrm>
            <a:off x="3762375" y="2143919"/>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9" name="Line 30">
            <a:extLst>
              <a:ext uri="{FF2B5EF4-FFF2-40B4-BE49-F238E27FC236}">
                <a16:creationId xmlns:a16="http://schemas.microsoft.com/office/drawing/2014/main" id="{11A1AA29-8527-4742-8549-87C9DACFB2D3}"/>
              </a:ext>
            </a:extLst>
          </p:cNvPr>
          <p:cNvSpPr>
            <a:spLocks noChangeShapeType="1"/>
          </p:cNvSpPr>
          <p:nvPr/>
        </p:nvSpPr>
        <p:spPr bwMode="auto">
          <a:xfrm>
            <a:off x="7502525" y="3482181"/>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0" name="Text Box 31">
            <a:extLst>
              <a:ext uri="{FF2B5EF4-FFF2-40B4-BE49-F238E27FC236}">
                <a16:creationId xmlns:a16="http://schemas.microsoft.com/office/drawing/2014/main" id="{CB74D648-9FC4-924B-93B6-EFDF3CE90139}"/>
              </a:ext>
            </a:extLst>
          </p:cNvPr>
          <p:cNvSpPr txBox="1">
            <a:spLocks noChangeArrowheads="1"/>
          </p:cNvSpPr>
          <p:nvPr/>
        </p:nvSpPr>
        <p:spPr bwMode="auto">
          <a:xfrm>
            <a:off x="5673725" y="538718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Text Box 32">
            <a:extLst>
              <a:ext uri="{FF2B5EF4-FFF2-40B4-BE49-F238E27FC236}">
                <a16:creationId xmlns:a16="http://schemas.microsoft.com/office/drawing/2014/main" id="{8B3107CF-C98D-2C49-9077-AB45F960EF1B}"/>
              </a:ext>
            </a:extLst>
          </p:cNvPr>
          <p:cNvSpPr txBox="1">
            <a:spLocks noChangeArrowheads="1"/>
          </p:cNvSpPr>
          <p:nvPr/>
        </p:nvSpPr>
        <p:spPr bwMode="auto">
          <a:xfrm>
            <a:off x="7778750" y="3139281"/>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2" name="AutoShape 33">
            <a:extLst>
              <a:ext uri="{FF2B5EF4-FFF2-40B4-BE49-F238E27FC236}">
                <a16:creationId xmlns:a16="http://schemas.microsoft.com/office/drawing/2014/main" id="{83DA5967-13C3-3C40-8A7D-D80CD098EB6A}"/>
              </a:ext>
            </a:extLst>
          </p:cNvPr>
          <p:cNvSpPr>
            <a:spLocks noChangeArrowheads="1"/>
          </p:cNvSpPr>
          <p:nvPr/>
        </p:nvSpPr>
        <p:spPr bwMode="auto">
          <a:xfrm>
            <a:off x="5791200" y="2339181"/>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4">
            <a:extLst>
              <a:ext uri="{FF2B5EF4-FFF2-40B4-BE49-F238E27FC236}">
                <a16:creationId xmlns:a16="http://schemas.microsoft.com/office/drawing/2014/main" id="{DF6F278A-2163-BA47-BABB-0E5AEE990D08}"/>
              </a:ext>
            </a:extLst>
          </p:cNvPr>
          <p:cNvSpPr>
            <a:spLocks noChangeShapeType="1"/>
          </p:cNvSpPr>
          <p:nvPr/>
        </p:nvSpPr>
        <p:spPr bwMode="auto">
          <a:xfrm>
            <a:off x="3733800" y="2491581"/>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5">
            <a:extLst>
              <a:ext uri="{FF2B5EF4-FFF2-40B4-BE49-F238E27FC236}">
                <a16:creationId xmlns:a16="http://schemas.microsoft.com/office/drawing/2014/main" id="{5D4FF57E-B3C4-C24C-A43D-71C42D6E576E}"/>
              </a:ext>
            </a:extLst>
          </p:cNvPr>
          <p:cNvSpPr>
            <a:spLocks noChangeShapeType="1"/>
          </p:cNvSpPr>
          <p:nvPr/>
        </p:nvSpPr>
        <p:spPr bwMode="auto">
          <a:xfrm>
            <a:off x="6296025" y="2567781"/>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6">
            <a:extLst>
              <a:ext uri="{FF2B5EF4-FFF2-40B4-BE49-F238E27FC236}">
                <a16:creationId xmlns:a16="http://schemas.microsoft.com/office/drawing/2014/main" id="{88ACC51E-EAC0-8149-9982-B69F08F7482F}"/>
              </a:ext>
            </a:extLst>
          </p:cNvPr>
          <p:cNvSpPr>
            <a:spLocks noChangeShapeType="1"/>
          </p:cNvSpPr>
          <p:nvPr/>
        </p:nvSpPr>
        <p:spPr bwMode="auto">
          <a:xfrm>
            <a:off x="7353300" y="2567781"/>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Line 37">
            <a:extLst>
              <a:ext uri="{FF2B5EF4-FFF2-40B4-BE49-F238E27FC236}">
                <a16:creationId xmlns:a16="http://schemas.microsoft.com/office/drawing/2014/main" id="{126AE044-8617-D943-9A32-F011DEB1F41B}"/>
              </a:ext>
            </a:extLst>
          </p:cNvPr>
          <p:cNvSpPr>
            <a:spLocks noChangeShapeType="1"/>
          </p:cNvSpPr>
          <p:nvPr/>
        </p:nvSpPr>
        <p:spPr bwMode="auto">
          <a:xfrm flipV="1">
            <a:off x="4191000" y="2720181"/>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7" name="Line 38">
            <a:extLst>
              <a:ext uri="{FF2B5EF4-FFF2-40B4-BE49-F238E27FC236}">
                <a16:creationId xmlns:a16="http://schemas.microsoft.com/office/drawing/2014/main" id="{68A69530-BEA1-AF42-A26A-B6F3070B89C7}"/>
              </a:ext>
            </a:extLst>
          </p:cNvPr>
          <p:cNvSpPr>
            <a:spLocks noChangeShapeType="1"/>
          </p:cNvSpPr>
          <p:nvPr/>
        </p:nvSpPr>
        <p:spPr bwMode="auto">
          <a:xfrm>
            <a:off x="4191000" y="2720181"/>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8" name="Text Box 39">
            <a:extLst>
              <a:ext uri="{FF2B5EF4-FFF2-40B4-BE49-F238E27FC236}">
                <a16:creationId xmlns:a16="http://schemas.microsoft.com/office/drawing/2014/main" id="{C8DF904F-C2FD-A042-98DD-1654D70A28F0}"/>
              </a:ext>
            </a:extLst>
          </p:cNvPr>
          <p:cNvSpPr txBox="1">
            <a:spLocks noChangeArrowheads="1"/>
          </p:cNvSpPr>
          <p:nvPr/>
        </p:nvSpPr>
        <p:spPr bwMode="auto">
          <a:xfrm>
            <a:off x="4124325" y="3728244"/>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9" name="Oval 43">
            <a:extLst>
              <a:ext uri="{FF2B5EF4-FFF2-40B4-BE49-F238E27FC236}">
                <a16:creationId xmlns:a16="http://schemas.microsoft.com/office/drawing/2014/main" id="{37358F35-2D1C-9A4C-AEB9-F15E14D5F4CD}"/>
              </a:ext>
            </a:extLst>
          </p:cNvPr>
          <p:cNvSpPr>
            <a:spLocks noChangeArrowheads="1"/>
          </p:cNvSpPr>
          <p:nvPr/>
        </p:nvSpPr>
        <p:spPr bwMode="auto">
          <a:xfrm>
            <a:off x="228600" y="3558381"/>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0" name="Text Box 44">
            <a:extLst>
              <a:ext uri="{FF2B5EF4-FFF2-40B4-BE49-F238E27FC236}">
                <a16:creationId xmlns:a16="http://schemas.microsoft.com/office/drawing/2014/main" id="{609410A2-427F-4543-AD16-BED3D4E96D74}"/>
              </a:ext>
            </a:extLst>
          </p:cNvPr>
          <p:cNvSpPr txBox="1">
            <a:spLocks noChangeArrowheads="1"/>
          </p:cNvSpPr>
          <p:nvPr/>
        </p:nvSpPr>
        <p:spPr bwMode="auto">
          <a:xfrm>
            <a:off x="228600" y="4625181"/>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1" name="Line 45">
            <a:extLst>
              <a:ext uri="{FF2B5EF4-FFF2-40B4-BE49-F238E27FC236}">
                <a16:creationId xmlns:a16="http://schemas.microsoft.com/office/drawing/2014/main" id="{3883684B-285A-0543-B1AE-8FA7FE5E269A}"/>
              </a:ext>
            </a:extLst>
          </p:cNvPr>
          <p:cNvSpPr>
            <a:spLocks noChangeShapeType="1"/>
          </p:cNvSpPr>
          <p:nvPr/>
        </p:nvSpPr>
        <p:spPr bwMode="auto">
          <a:xfrm flipV="1">
            <a:off x="838200" y="4244181"/>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2" name="Rectangle 11">
            <a:extLst>
              <a:ext uri="{FF2B5EF4-FFF2-40B4-BE49-F238E27FC236}">
                <a16:creationId xmlns:a16="http://schemas.microsoft.com/office/drawing/2014/main" id="{2A00BE12-9421-6D4E-B6CD-1A083869D8D9}"/>
              </a:ext>
            </a:extLst>
          </p:cNvPr>
          <p:cNvSpPr>
            <a:spLocks noChangeArrowheads="1"/>
          </p:cNvSpPr>
          <p:nvPr/>
        </p:nvSpPr>
        <p:spPr bwMode="auto">
          <a:xfrm>
            <a:off x="1219200" y="24915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11">
            <a:extLst>
              <a:ext uri="{FF2B5EF4-FFF2-40B4-BE49-F238E27FC236}">
                <a16:creationId xmlns:a16="http://schemas.microsoft.com/office/drawing/2014/main" id="{331785D1-1C12-9E43-9803-F281710F97F0}"/>
              </a:ext>
            </a:extLst>
          </p:cNvPr>
          <p:cNvSpPr>
            <a:spLocks noChangeArrowheads="1"/>
          </p:cNvSpPr>
          <p:nvPr/>
        </p:nvSpPr>
        <p:spPr bwMode="auto">
          <a:xfrm>
            <a:off x="1219200" y="21867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Rectangle 11">
            <a:extLst>
              <a:ext uri="{FF2B5EF4-FFF2-40B4-BE49-F238E27FC236}">
                <a16:creationId xmlns:a16="http://schemas.microsoft.com/office/drawing/2014/main" id="{815F414D-565D-794C-9174-EC4045FC598E}"/>
              </a:ext>
            </a:extLst>
          </p:cNvPr>
          <p:cNvSpPr>
            <a:spLocks noChangeArrowheads="1"/>
          </p:cNvSpPr>
          <p:nvPr/>
        </p:nvSpPr>
        <p:spPr bwMode="auto">
          <a:xfrm>
            <a:off x="1219200" y="18819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5" name="Rectangle 11">
            <a:extLst>
              <a:ext uri="{FF2B5EF4-FFF2-40B4-BE49-F238E27FC236}">
                <a16:creationId xmlns:a16="http://schemas.microsoft.com/office/drawing/2014/main" id="{83A11EC7-C025-6F40-B9C7-E3B466EB3D13}"/>
              </a:ext>
            </a:extLst>
          </p:cNvPr>
          <p:cNvSpPr>
            <a:spLocks noChangeArrowheads="1"/>
          </p:cNvSpPr>
          <p:nvPr/>
        </p:nvSpPr>
        <p:spPr bwMode="auto">
          <a:xfrm>
            <a:off x="1219200" y="31011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Rectangle 11">
            <a:extLst>
              <a:ext uri="{FF2B5EF4-FFF2-40B4-BE49-F238E27FC236}">
                <a16:creationId xmlns:a16="http://schemas.microsoft.com/office/drawing/2014/main" id="{6249D7D2-2291-BC41-AA92-01F3D2B909D6}"/>
              </a:ext>
            </a:extLst>
          </p:cNvPr>
          <p:cNvSpPr>
            <a:spLocks noChangeArrowheads="1"/>
          </p:cNvSpPr>
          <p:nvPr/>
        </p:nvSpPr>
        <p:spPr bwMode="auto">
          <a:xfrm>
            <a:off x="1219200" y="1577181"/>
            <a:ext cx="949325"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7" name="Line 13">
            <a:extLst>
              <a:ext uri="{FF2B5EF4-FFF2-40B4-BE49-F238E27FC236}">
                <a16:creationId xmlns:a16="http://schemas.microsoft.com/office/drawing/2014/main" id="{5AF70E8E-D7C7-894D-8A86-BEFA98ECC67C}"/>
              </a:ext>
            </a:extLst>
          </p:cNvPr>
          <p:cNvSpPr>
            <a:spLocks noChangeShapeType="1"/>
          </p:cNvSpPr>
          <p:nvPr/>
        </p:nvSpPr>
        <p:spPr bwMode="auto">
          <a:xfrm flipV="1">
            <a:off x="762000" y="2796381"/>
            <a:ext cx="498475" cy="838200"/>
          </a:xfrm>
          <a:prstGeom prst="line">
            <a:avLst/>
          </a:prstGeom>
          <a:noFill/>
          <a:ln w="317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Text Box 41">
            <a:extLst>
              <a:ext uri="{FF2B5EF4-FFF2-40B4-BE49-F238E27FC236}">
                <a16:creationId xmlns:a16="http://schemas.microsoft.com/office/drawing/2014/main" id="{D6524948-7BA5-9C46-95DA-BDDDDC32AAF1}"/>
              </a:ext>
            </a:extLst>
          </p:cNvPr>
          <p:cNvSpPr txBox="1">
            <a:spLocks noChangeArrowheads="1"/>
          </p:cNvSpPr>
          <p:nvPr/>
        </p:nvSpPr>
        <p:spPr bwMode="auto">
          <a:xfrm>
            <a:off x="222250" y="1232694"/>
            <a:ext cx="6658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rPr>
              <a:t>which directions earlier instances of *this branch* went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                            one local history register per branch</a:t>
            </a:r>
            <a:endParaRPr kumimoji="0" lang="en-US" altLang="en-US" sz="1800" b="0" i="0" u="none" strike="noStrike" kern="1200" cap="none" spc="0" normalizeH="0" baseline="0" noProof="0" dirty="0">
              <a:ln>
                <a:noFill/>
              </a:ln>
              <a:solidFill>
                <a:srgbClr val="00B050"/>
              </a:solidFill>
              <a:effectLst/>
              <a:uLnTx/>
              <a:uFillTx/>
              <a:latin typeface="+mn-lt"/>
            </a:endParaRPr>
          </a:p>
        </p:txBody>
      </p:sp>
      <p:sp>
        <p:nvSpPr>
          <p:cNvPr id="49" name="Line 42">
            <a:extLst>
              <a:ext uri="{FF2B5EF4-FFF2-40B4-BE49-F238E27FC236}">
                <a16:creationId xmlns:a16="http://schemas.microsoft.com/office/drawing/2014/main" id="{3B8C99E4-0150-CE42-8361-73BDA0B68EC8}"/>
              </a:ext>
            </a:extLst>
          </p:cNvPr>
          <p:cNvSpPr>
            <a:spLocks noChangeShapeType="1"/>
          </p:cNvSpPr>
          <p:nvPr/>
        </p:nvSpPr>
        <p:spPr bwMode="auto">
          <a:xfrm flipH="1">
            <a:off x="1676400" y="1577181"/>
            <a:ext cx="762000" cy="1371600"/>
          </a:xfrm>
          <a:prstGeom prst="line">
            <a:avLst/>
          </a:prstGeom>
          <a:noFill/>
          <a:ln w="317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TextBox 21">
            <a:extLst>
              <a:ext uri="{FF2B5EF4-FFF2-40B4-BE49-F238E27FC236}">
                <a16:creationId xmlns:a16="http://schemas.microsoft.com/office/drawing/2014/main" id="{48E2B88E-80A8-564C-9C1A-0F584F1FE58A}"/>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Tree>
    <p:extLst>
      <p:ext uri="{BB962C8B-B14F-4D97-AF65-F5344CB8AC3E}">
        <p14:creationId xmlns:p14="http://schemas.microsoft.com/office/powerpoint/2010/main" val="335364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spTree>
    <p:extLst>
      <p:ext uri="{BB962C8B-B14F-4D97-AF65-F5344CB8AC3E}">
        <p14:creationId xmlns:p14="http://schemas.microsoft.com/office/powerpoint/2010/main" val="1396652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57084766"/>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075473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826396646"/>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solidFill>
                            <a:srgbClr val="00B0F0"/>
                          </a:solidFill>
                        </a:rPr>
                        <a:t>0</a:t>
                      </a:r>
                      <a:r>
                        <a:rPr lang="en-CN" sz="1000" dirty="0"/>
                        <a:t>,</a:t>
                      </a:r>
                    </a:p>
                    <a:p>
                      <a:r>
                        <a:rPr lang="en-CN" sz="700" dirty="0">
                          <a:solidFill>
                            <a:srgbClr val="00B0F0"/>
                          </a:solidFill>
                        </a:rPr>
                        <a:t>SN</a:t>
                      </a:r>
                      <a:r>
                        <a:rPr lang="en-CN" sz="700" dirty="0"/>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57194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746773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1193837432"/>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802871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155404227"/>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solidFill>
                            <a:srgbClr val="00B0F0"/>
                          </a:solidFill>
                        </a:rPr>
                        <a:t>0</a:t>
                      </a:r>
                      <a:r>
                        <a:rPr lang="en-CN" sz="1000" dirty="0"/>
                        <a:t>,</a:t>
                      </a:r>
                    </a:p>
                    <a:p>
                      <a:r>
                        <a:rPr lang="en-CN" sz="700" dirty="0">
                          <a:solidFill>
                            <a:srgbClr val="00B0F0"/>
                          </a:solidFill>
                        </a:rPr>
                        <a:t>SN</a:t>
                      </a:r>
                      <a:r>
                        <a:rPr lang="en-CN" sz="700" dirty="0"/>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4442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443103366"/>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751187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3355365464"/>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rgbClr val="00B0F0"/>
                          </a:solidFill>
                        </a:rPr>
                        <a:t>0</a:t>
                      </a:r>
                      <a:r>
                        <a:rPr lang="en-CN" sz="1000" dirty="0"/>
                        <a:t>,</a:t>
                      </a:r>
                    </a:p>
                    <a:p>
                      <a:r>
                        <a:rPr lang="en-CN" sz="700" dirty="0">
                          <a:solidFill>
                            <a:srgbClr val="00B0F0"/>
                          </a:solidFill>
                        </a:rPr>
                        <a:t>SN</a:t>
                      </a:r>
                      <a:r>
                        <a:rPr lang="en-CN" sz="700" dirty="0"/>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282122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568822090"/>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rgbClr val="00B0F0"/>
                          </a:solidFill>
                        </a:rPr>
                        <a:t>0</a:t>
                      </a:r>
                      <a:r>
                        <a:rPr lang="en-CN" sz="1000" dirty="0"/>
                        <a:t>,</a:t>
                      </a:r>
                    </a:p>
                    <a:p>
                      <a:r>
                        <a:rPr lang="en-CN" sz="700" dirty="0">
                          <a:solidFill>
                            <a:srgbClr val="00B0F0"/>
                          </a:solidFill>
                        </a:rPr>
                        <a:t>SN</a:t>
                      </a:r>
                      <a:r>
                        <a:rPr lang="en-CN" sz="700" dirty="0"/>
                        <a:t>,SN</a:t>
                      </a:r>
                    </a:p>
                  </a:txBody>
                  <a:tcPr/>
                </a:tc>
                <a:tc>
                  <a:txBody>
                    <a:bodyPr/>
                    <a:lstStyle/>
                    <a:p>
                      <a:r>
                        <a:rPr lang="en-CN" sz="1000" dirty="0">
                          <a:solidFill>
                            <a:srgbClr val="EE008B"/>
                          </a:solidFill>
                        </a:rPr>
                        <a:t>1</a:t>
                      </a:r>
                      <a:r>
                        <a:rPr lang="en-CN" sz="1000" dirty="0"/>
                        <a:t>,</a:t>
                      </a:r>
                    </a:p>
                    <a:p>
                      <a:r>
                        <a:rPr lang="en-CN" sz="700" dirty="0">
                          <a:solidFill>
                            <a:srgbClr val="EE008B"/>
                          </a:solidFill>
                        </a:rPr>
                        <a:t>WN</a:t>
                      </a:r>
                      <a:r>
                        <a:rPr lang="en-CN" sz="700" dirty="0"/>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212136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434727281"/>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00B0F0"/>
                          </a:solidFill>
                        </a:rPr>
                        <a:t>1</a:t>
                      </a:r>
                      <a:r>
                        <a:rPr lang="en-CN" sz="1000" dirty="0">
                          <a:solidFill>
                            <a:schemeClr val="tx1"/>
                          </a:solidFill>
                        </a:rPr>
                        <a:t>,</a:t>
                      </a:r>
                    </a:p>
                    <a:p>
                      <a:r>
                        <a:rPr lang="en-CN" sz="700" dirty="0">
                          <a:solidFill>
                            <a:schemeClr val="tx1"/>
                          </a:solidFill>
                        </a:rPr>
                        <a:t>WN,</a:t>
                      </a:r>
                      <a:r>
                        <a:rPr lang="en-CN" sz="700" dirty="0">
                          <a:solidFill>
                            <a:srgbClr val="00B0F0"/>
                          </a:solidFill>
                        </a:rPr>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638477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702953390"/>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00B0F0"/>
                          </a:solidFill>
                        </a:rPr>
                        <a:t>1</a:t>
                      </a:r>
                      <a:r>
                        <a:rPr lang="en-CN" sz="1000" dirty="0">
                          <a:solidFill>
                            <a:schemeClr val="tx1"/>
                          </a:solidFill>
                        </a:rPr>
                        <a:t>,</a:t>
                      </a:r>
                    </a:p>
                    <a:p>
                      <a:r>
                        <a:rPr lang="en-CN" sz="700" dirty="0">
                          <a:solidFill>
                            <a:schemeClr val="tx1"/>
                          </a:solidFill>
                        </a:rPr>
                        <a:t>WN,</a:t>
                      </a:r>
                      <a:r>
                        <a:rPr lang="en-CN" sz="700" dirty="0">
                          <a:solidFill>
                            <a:srgbClr val="00B0F0"/>
                          </a:solidFill>
                        </a:rPr>
                        <a:t>SN</a:t>
                      </a:r>
                    </a:p>
                  </a:txBody>
                  <a:tcPr/>
                </a:tc>
                <a:tc>
                  <a:txBody>
                    <a:bodyPr/>
                    <a:lstStyle/>
                    <a:p>
                      <a:r>
                        <a:rPr lang="en-CN" sz="1000" dirty="0">
                          <a:solidFill>
                            <a:srgbClr val="EE008B"/>
                          </a:solidFill>
                        </a:rPr>
                        <a:t>0</a:t>
                      </a:r>
                      <a:r>
                        <a:rPr lang="en-CN" sz="1000" dirty="0">
                          <a:solidFill>
                            <a:schemeClr val="tx1"/>
                          </a:solidFill>
                        </a:rPr>
                        <a:t>,</a:t>
                      </a:r>
                    </a:p>
                    <a:p>
                      <a:r>
                        <a:rPr lang="en-CN" sz="700" dirty="0">
                          <a:solidFill>
                            <a:schemeClr val="tx1"/>
                          </a:solidFill>
                        </a:rPr>
                        <a:t>WN,SN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43549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010457822"/>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chemeClr val="tx1"/>
                          </a:solidFill>
                        </a:rPr>
                        <a:t>1,</a:t>
                      </a:r>
                    </a:p>
                    <a:p>
                      <a:r>
                        <a:rPr lang="en-CN" sz="700" dirty="0">
                          <a:solidFill>
                            <a:schemeClr val="tx1"/>
                          </a:solidFill>
                        </a:rPr>
                        <a:t>WN,SN</a:t>
                      </a:r>
                    </a:p>
                  </a:txBody>
                  <a:tcPr/>
                </a:tc>
                <a:tc>
                  <a:txBody>
                    <a:bodyPr/>
                    <a:lstStyle/>
                    <a:p>
                      <a:r>
                        <a:rPr lang="en-CN" sz="1000" dirty="0">
                          <a:solidFill>
                            <a:srgbClr val="00B0F0"/>
                          </a:solidFill>
                        </a:rPr>
                        <a:t>0</a:t>
                      </a:r>
                      <a:r>
                        <a:rPr lang="en-CN" sz="1000" dirty="0">
                          <a:solidFill>
                            <a:schemeClr val="tx1"/>
                          </a:solidFill>
                        </a:rPr>
                        <a:t>,</a:t>
                      </a:r>
                    </a:p>
                    <a:p>
                      <a:r>
                        <a:rPr lang="en-CN" sz="700" dirty="0">
                          <a:solidFill>
                            <a:srgbClr val="00B0F0"/>
                          </a:solidFill>
                        </a:rPr>
                        <a:t>WN</a:t>
                      </a:r>
                      <a:r>
                        <a:rPr lang="en-CN" sz="700" dirty="0">
                          <a:solidFill>
                            <a:schemeClr val="tx1"/>
                          </a:solidFill>
                        </a:rPr>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2165685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2034683182"/>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chemeClr val="tx1"/>
                          </a:solidFill>
                        </a:rPr>
                        <a:t>1,</a:t>
                      </a:r>
                    </a:p>
                    <a:p>
                      <a:r>
                        <a:rPr lang="en-CN" sz="700" dirty="0">
                          <a:solidFill>
                            <a:schemeClr val="tx1"/>
                          </a:solidFill>
                        </a:rPr>
                        <a:t>WN,SN</a:t>
                      </a:r>
                    </a:p>
                  </a:txBody>
                  <a:tcPr/>
                </a:tc>
                <a:tc>
                  <a:txBody>
                    <a:bodyPr/>
                    <a:lstStyle/>
                    <a:p>
                      <a:r>
                        <a:rPr lang="en-CN" sz="1000" dirty="0">
                          <a:solidFill>
                            <a:srgbClr val="00B0F0"/>
                          </a:solidFill>
                        </a:rPr>
                        <a:t>0</a:t>
                      </a:r>
                      <a:r>
                        <a:rPr lang="en-CN" sz="1000" dirty="0">
                          <a:solidFill>
                            <a:schemeClr val="tx1"/>
                          </a:solidFill>
                        </a:rPr>
                        <a:t>,</a:t>
                      </a:r>
                    </a:p>
                    <a:p>
                      <a:r>
                        <a:rPr lang="en-CN" sz="700" dirty="0">
                          <a:solidFill>
                            <a:srgbClr val="00B0F0"/>
                          </a:solidFill>
                        </a:rPr>
                        <a:t>WN</a:t>
                      </a:r>
                      <a:r>
                        <a:rPr lang="en-CN" sz="700" dirty="0">
                          <a:solidFill>
                            <a:schemeClr val="tx1"/>
                          </a:solidFill>
                        </a:rPr>
                        <a:t>,SN</a:t>
                      </a:r>
                    </a:p>
                  </a:txBody>
                  <a:tcPr/>
                </a:tc>
                <a:tc>
                  <a:txBody>
                    <a:bodyPr/>
                    <a:lstStyle/>
                    <a:p>
                      <a:r>
                        <a:rPr lang="en-CN" sz="1000" dirty="0">
                          <a:solidFill>
                            <a:srgbClr val="00B0F0"/>
                          </a:solidFill>
                        </a:rPr>
                        <a:t>0</a:t>
                      </a:r>
                      <a:r>
                        <a:rPr lang="en-CN" sz="1000" dirty="0">
                          <a:solidFill>
                            <a:schemeClr val="tx1"/>
                          </a:solidFill>
                        </a:rPr>
                        <a:t>,</a:t>
                      </a:r>
                    </a:p>
                    <a:p>
                      <a:r>
                        <a:rPr lang="en-CN" sz="700" dirty="0">
                          <a:solidFill>
                            <a:srgbClr val="EE008B"/>
                          </a:solidFill>
                        </a:rPr>
                        <a:t>SN</a:t>
                      </a:r>
                      <a:r>
                        <a:rPr lang="en-CN" sz="700" dirty="0">
                          <a:solidFill>
                            <a:schemeClr val="tx1"/>
                          </a:solidFill>
                        </a:rPr>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746554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3320224143"/>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chemeClr val="tx1"/>
                          </a:solidFill>
                        </a:rPr>
                        <a:t>1,</a:t>
                      </a:r>
                    </a:p>
                    <a:p>
                      <a:r>
                        <a:rPr lang="en-CN" sz="700" dirty="0">
                          <a:solidFill>
                            <a:schemeClr val="tx1"/>
                          </a:solidFill>
                        </a:rPr>
                        <a:t>WN,SN</a:t>
                      </a:r>
                    </a:p>
                  </a:txBody>
                  <a:tcPr/>
                </a:tc>
                <a:tc>
                  <a:txBody>
                    <a:bodyPr/>
                    <a:lstStyle/>
                    <a:p>
                      <a:r>
                        <a:rPr lang="en-CN" sz="1000" dirty="0">
                          <a:solidFill>
                            <a:schemeClr val="tx1"/>
                          </a:solidFill>
                        </a:rPr>
                        <a:t>0,</a:t>
                      </a:r>
                    </a:p>
                    <a:p>
                      <a:r>
                        <a:rPr lang="en-CN" sz="700" dirty="0">
                          <a:solidFill>
                            <a:schemeClr val="tx1"/>
                          </a:solidFill>
                        </a:rPr>
                        <a:t>WN,SN</a:t>
                      </a:r>
                    </a:p>
                  </a:txBody>
                  <a:tcPr/>
                </a:tc>
                <a:tc>
                  <a:txBody>
                    <a:bodyPr/>
                    <a:lstStyle/>
                    <a:p>
                      <a:r>
                        <a:rPr lang="en-CN" sz="1000" dirty="0">
                          <a:solidFill>
                            <a:srgbClr val="00B0F0"/>
                          </a:solidFill>
                        </a:rPr>
                        <a:t>0</a:t>
                      </a:r>
                      <a:r>
                        <a:rPr lang="en-CN" sz="1000" dirty="0">
                          <a:solidFill>
                            <a:schemeClr val="tx1"/>
                          </a:solidFill>
                        </a:rPr>
                        <a:t>,</a:t>
                      </a:r>
                    </a:p>
                    <a:p>
                      <a:r>
                        <a:rPr lang="en-CN" sz="700" dirty="0">
                          <a:solidFill>
                            <a:srgbClr val="00B0F0"/>
                          </a:solidFill>
                        </a:rPr>
                        <a:t>SN</a:t>
                      </a:r>
                      <a:r>
                        <a:rPr lang="en-CN" sz="700" dirty="0">
                          <a:solidFill>
                            <a:schemeClr val="tx1"/>
                          </a:solidFill>
                        </a:rPr>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33181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78" name="Text Box 6">
            <a:extLst>
              <a:ext uri="{FF2B5EF4-FFF2-40B4-BE49-F238E27FC236}">
                <a16:creationId xmlns:a16="http://schemas.microsoft.com/office/drawing/2014/main" id="{1F5CE5CE-E5E9-7F4C-A0FB-2B66C3875EB5}"/>
              </a:ext>
            </a:extLst>
          </p:cNvPr>
          <p:cNvSpPr txBox="1">
            <a:spLocks noChangeArrowheads="1"/>
          </p:cNvSpPr>
          <p:nvPr/>
        </p:nvSpPr>
        <p:spPr bwMode="auto">
          <a:xfrm>
            <a:off x="707890" y="1066800"/>
            <a:ext cx="7182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EE008B"/>
                </a:solidFill>
                <a:effectLst/>
                <a:uLnTx/>
                <a:uFillTx/>
                <a:latin typeface="+mn-lt"/>
                <a:ea typeface="ＭＳ Ｐゴシック" charset="-128"/>
                <a:cs typeface="+mn-cs"/>
              </a:rPr>
              <a:t>favor branches biased toward taken/untaken</a:t>
            </a:r>
          </a:p>
        </p:txBody>
      </p:sp>
    </p:spTree>
    <p:extLst>
      <p:ext uri="{BB962C8B-B14F-4D97-AF65-F5344CB8AC3E}">
        <p14:creationId xmlns:p14="http://schemas.microsoft.com/office/powerpoint/2010/main" val="3788444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1068355269"/>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chemeClr val="tx1"/>
                          </a:solidFill>
                        </a:rPr>
                        <a:t>1,</a:t>
                      </a:r>
                    </a:p>
                    <a:p>
                      <a:r>
                        <a:rPr lang="en-CN" sz="700" dirty="0">
                          <a:solidFill>
                            <a:schemeClr val="tx1"/>
                          </a:solidFill>
                        </a:rPr>
                        <a:t>WN,SN</a:t>
                      </a:r>
                    </a:p>
                  </a:txBody>
                  <a:tcPr/>
                </a:tc>
                <a:tc>
                  <a:txBody>
                    <a:bodyPr/>
                    <a:lstStyle/>
                    <a:p>
                      <a:r>
                        <a:rPr lang="en-CN" sz="1000" dirty="0">
                          <a:solidFill>
                            <a:schemeClr val="tx1"/>
                          </a:solidFill>
                        </a:rPr>
                        <a:t>0,</a:t>
                      </a:r>
                    </a:p>
                    <a:p>
                      <a:r>
                        <a:rPr lang="en-CN" sz="700" dirty="0">
                          <a:solidFill>
                            <a:schemeClr val="tx1"/>
                          </a:solidFill>
                        </a:rPr>
                        <a:t>WN,SN</a:t>
                      </a:r>
                    </a:p>
                  </a:txBody>
                  <a:tcPr/>
                </a:tc>
                <a:tc>
                  <a:txBody>
                    <a:bodyPr/>
                    <a:lstStyle/>
                    <a:p>
                      <a:r>
                        <a:rPr lang="en-CN" sz="1000" dirty="0">
                          <a:solidFill>
                            <a:srgbClr val="00B0F0"/>
                          </a:solidFill>
                        </a:rPr>
                        <a:t>0</a:t>
                      </a:r>
                      <a:r>
                        <a:rPr lang="en-CN" sz="1000" dirty="0">
                          <a:solidFill>
                            <a:schemeClr val="tx1"/>
                          </a:solidFill>
                        </a:rPr>
                        <a:t>,</a:t>
                      </a:r>
                    </a:p>
                    <a:p>
                      <a:r>
                        <a:rPr lang="en-CN" sz="700" dirty="0">
                          <a:solidFill>
                            <a:srgbClr val="00B0F0"/>
                          </a:solidFill>
                        </a:rPr>
                        <a:t>SN</a:t>
                      </a:r>
                      <a:r>
                        <a:rPr lang="en-CN" sz="700" dirty="0">
                          <a:solidFill>
                            <a:schemeClr val="tx1"/>
                          </a:solidFill>
                        </a:rPr>
                        <a:t>,SN</a:t>
                      </a:r>
                    </a:p>
                  </a:txBody>
                  <a:tcPr/>
                </a:tc>
                <a:tc>
                  <a:txBody>
                    <a:bodyPr/>
                    <a:lstStyle/>
                    <a:p>
                      <a:r>
                        <a:rPr lang="en-CN" sz="1000" dirty="0">
                          <a:solidFill>
                            <a:srgbClr val="EE008B"/>
                          </a:solidFill>
                        </a:rPr>
                        <a:t>1</a:t>
                      </a:r>
                      <a:r>
                        <a:rPr lang="en-CN" sz="1000" dirty="0">
                          <a:solidFill>
                            <a:schemeClr val="tx1"/>
                          </a:solidFill>
                        </a:rPr>
                        <a:t>,</a:t>
                      </a:r>
                    </a:p>
                    <a:p>
                      <a:r>
                        <a:rPr lang="en-CN" sz="700" dirty="0">
                          <a:solidFill>
                            <a:srgbClr val="EE008B"/>
                          </a:solidFill>
                        </a:rPr>
                        <a:t>WN</a:t>
                      </a:r>
                      <a:r>
                        <a:rPr lang="en-CN" sz="700" dirty="0">
                          <a:solidFill>
                            <a:schemeClr val="tx1"/>
                          </a:solidFill>
                        </a:rPr>
                        <a:t>,SN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804408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extLst>
              <p:ext uri="{D42A27DB-BD31-4B8C-83A1-F6EECF244321}">
                <p14:modId xmlns:p14="http://schemas.microsoft.com/office/powerpoint/2010/main" val="562280730"/>
              </p:ext>
            </p:extLst>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r>
                        <a:rPr lang="en-CN" sz="1000" dirty="0">
                          <a:solidFill>
                            <a:schemeClr val="tx1"/>
                          </a:solidFill>
                        </a:rPr>
                        <a:t>0,</a:t>
                      </a:r>
                    </a:p>
                    <a:p>
                      <a:r>
                        <a:rPr lang="en-CN" sz="700" dirty="0">
                          <a:solidFill>
                            <a:schemeClr val="tx1"/>
                          </a:solidFill>
                        </a:rPr>
                        <a:t>WN,SN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1586163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1 per iteration</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r>
                        <a:rPr lang="en-CN" sz="1000" dirty="0">
                          <a:solidFill>
                            <a:schemeClr val="tx1"/>
                          </a:solidFill>
                        </a:rPr>
                        <a:t>0,</a:t>
                      </a:r>
                    </a:p>
                    <a:p>
                      <a:r>
                        <a:rPr lang="en-CN" sz="700" dirty="0">
                          <a:solidFill>
                            <a:schemeClr val="tx1"/>
                          </a:solidFill>
                        </a:rPr>
                        <a:t>WN,SN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4095999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AF59-1388-D5F3-6C60-EE4FDB9885BF}"/>
              </a:ext>
            </a:extLst>
          </p:cNvPr>
          <p:cNvSpPr>
            <a:spLocks noGrp="1"/>
          </p:cNvSpPr>
          <p:nvPr>
            <p:ph type="title"/>
          </p:nvPr>
        </p:nvSpPr>
        <p:spPr/>
        <p:txBody>
          <a:bodyPr/>
          <a:lstStyle/>
          <a:p>
            <a:r>
              <a:rPr lang="en-CN" dirty="0"/>
              <a:t>Local Predictor</a:t>
            </a:r>
          </a:p>
        </p:txBody>
      </p:sp>
      <p:sp>
        <p:nvSpPr>
          <p:cNvPr id="3" name="Content Placeholder 2">
            <a:extLst>
              <a:ext uri="{FF2B5EF4-FFF2-40B4-BE49-F238E27FC236}">
                <a16:creationId xmlns:a16="http://schemas.microsoft.com/office/drawing/2014/main" id="{A2B45BF5-A9DF-1A0D-B670-4641A5BA2CE2}"/>
              </a:ext>
            </a:extLst>
          </p:cNvPr>
          <p:cNvSpPr>
            <a:spLocks noGrp="1"/>
          </p:cNvSpPr>
          <p:nvPr>
            <p:ph idx="1"/>
          </p:nvPr>
        </p:nvSpPr>
        <p:spPr/>
        <p:txBody>
          <a:bodyPr/>
          <a:lstStyle/>
          <a:p>
            <a:r>
              <a:rPr lang="en-CN" altLang="en-CN" b="1" dirty="0"/>
              <a:t>Example:    </a:t>
            </a:r>
            <a:r>
              <a:rPr lang="en-CN" altLang="en-CN" dirty="0"/>
              <a:t>                                        1-bit history initialized as 0;              2-bit counter/predictor per history initialized as SN;                                given a (NNT)* loop, how many misprecitions after 100 iterations?</a:t>
            </a:r>
          </a:p>
          <a:p>
            <a:r>
              <a:rPr lang="en-CN" altLang="en-CN" dirty="0"/>
              <a:t># of mispredictions: </a:t>
            </a:r>
            <a:r>
              <a:rPr lang="en-CN" altLang="en-CN" dirty="0">
                <a:solidFill>
                  <a:srgbClr val="EE008B"/>
                </a:solidFill>
              </a:rPr>
              <a:t>100</a:t>
            </a:r>
          </a:p>
        </p:txBody>
      </p:sp>
      <p:graphicFrame>
        <p:nvGraphicFramePr>
          <p:cNvPr id="4" name="Table 3">
            <a:extLst>
              <a:ext uri="{FF2B5EF4-FFF2-40B4-BE49-F238E27FC236}">
                <a16:creationId xmlns:a16="http://schemas.microsoft.com/office/drawing/2014/main" id="{F86D3287-01D4-7F42-5C33-9148CF6300E8}"/>
              </a:ext>
            </a:extLst>
          </p:cNvPr>
          <p:cNvGraphicFramePr>
            <a:graphicFrameLocks noGrp="1"/>
          </p:cNvGraphicFramePr>
          <p:nvPr/>
        </p:nvGraphicFramePr>
        <p:xfrm>
          <a:off x="914400" y="5196840"/>
          <a:ext cx="6408417" cy="1584960"/>
        </p:xfrm>
        <a:graphic>
          <a:graphicData uri="http://schemas.openxmlformats.org/drawingml/2006/table">
            <a:tbl>
              <a:tblPr firstRow="1" bandRow="1">
                <a:tableStyleId>{5C22544A-7EE6-4342-B048-85BDC9FD1C3A}</a:tableStyleId>
              </a:tblPr>
              <a:tblGrid>
                <a:gridCol w="1418007">
                  <a:extLst>
                    <a:ext uri="{9D8B030D-6E8A-4147-A177-3AD203B41FA5}">
                      <a16:colId xmlns:a16="http://schemas.microsoft.com/office/drawing/2014/main" val="1965190039"/>
                    </a:ext>
                  </a:extLst>
                </a:gridCol>
                <a:gridCol w="499041">
                  <a:extLst>
                    <a:ext uri="{9D8B030D-6E8A-4147-A177-3AD203B41FA5}">
                      <a16:colId xmlns:a16="http://schemas.microsoft.com/office/drawing/2014/main" val="1901085511"/>
                    </a:ext>
                  </a:extLst>
                </a:gridCol>
                <a:gridCol w="499041">
                  <a:extLst>
                    <a:ext uri="{9D8B030D-6E8A-4147-A177-3AD203B41FA5}">
                      <a16:colId xmlns:a16="http://schemas.microsoft.com/office/drawing/2014/main" val="848067338"/>
                    </a:ext>
                  </a:extLst>
                </a:gridCol>
                <a:gridCol w="499041">
                  <a:extLst>
                    <a:ext uri="{9D8B030D-6E8A-4147-A177-3AD203B41FA5}">
                      <a16:colId xmlns:a16="http://schemas.microsoft.com/office/drawing/2014/main" val="1324502710"/>
                    </a:ext>
                  </a:extLst>
                </a:gridCol>
                <a:gridCol w="499041">
                  <a:extLst>
                    <a:ext uri="{9D8B030D-6E8A-4147-A177-3AD203B41FA5}">
                      <a16:colId xmlns:a16="http://schemas.microsoft.com/office/drawing/2014/main" val="3558622725"/>
                    </a:ext>
                  </a:extLst>
                </a:gridCol>
                <a:gridCol w="499041">
                  <a:extLst>
                    <a:ext uri="{9D8B030D-6E8A-4147-A177-3AD203B41FA5}">
                      <a16:colId xmlns:a16="http://schemas.microsoft.com/office/drawing/2014/main" val="214331522"/>
                    </a:ext>
                  </a:extLst>
                </a:gridCol>
                <a:gridCol w="499041">
                  <a:extLst>
                    <a:ext uri="{9D8B030D-6E8A-4147-A177-3AD203B41FA5}">
                      <a16:colId xmlns:a16="http://schemas.microsoft.com/office/drawing/2014/main" val="2092584272"/>
                    </a:ext>
                  </a:extLst>
                </a:gridCol>
                <a:gridCol w="499041">
                  <a:extLst>
                    <a:ext uri="{9D8B030D-6E8A-4147-A177-3AD203B41FA5}">
                      <a16:colId xmlns:a16="http://schemas.microsoft.com/office/drawing/2014/main" val="449896187"/>
                    </a:ext>
                  </a:extLst>
                </a:gridCol>
                <a:gridCol w="499041">
                  <a:extLst>
                    <a:ext uri="{9D8B030D-6E8A-4147-A177-3AD203B41FA5}">
                      <a16:colId xmlns:a16="http://schemas.microsoft.com/office/drawing/2014/main" val="2474902243"/>
                    </a:ext>
                  </a:extLst>
                </a:gridCol>
                <a:gridCol w="499041">
                  <a:extLst>
                    <a:ext uri="{9D8B030D-6E8A-4147-A177-3AD203B41FA5}">
                      <a16:colId xmlns:a16="http://schemas.microsoft.com/office/drawing/2014/main" val="3782586662"/>
                    </a:ext>
                  </a:extLst>
                </a:gridCol>
                <a:gridCol w="499041">
                  <a:extLst>
                    <a:ext uri="{9D8B030D-6E8A-4147-A177-3AD203B41FA5}">
                      <a16:colId xmlns:a16="http://schemas.microsoft.com/office/drawing/2014/main" val="4067328211"/>
                    </a:ext>
                  </a:extLst>
                </a:gridCol>
              </a:tblGrid>
              <a:tr h="370840">
                <a:tc>
                  <a:txBody>
                    <a:bodyPr/>
                    <a:lstStyle/>
                    <a:p>
                      <a:r>
                        <a:rPr lang="en-CN" sz="2000" dirty="0"/>
                        <a:t>trace</a:t>
                      </a:r>
                    </a:p>
                  </a:txBody>
                  <a:tcPr/>
                </a:tc>
                <a:tc>
                  <a:txBody>
                    <a:bodyPr/>
                    <a:lstStyle/>
                    <a:p>
                      <a:r>
                        <a:rPr lang="en-CN" sz="2000" dirty="0"/>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solidFill>
                            <a:srgbClr val="EE008B"/>
                          </a:solidFill>
                        </a:rPr>
                        <a:t>N</a:t>
                      </a:r>
                    </a:p>
                  </a:txBody>
                  <a:tcPr/>
                </a:tc>
                <a:tc>
                  <a:txBody>
                    <a:bodyPr/>
                    <a:lstStyle/>
                    <a:p>
                      <a:r>
                        <a:rPr lang="en-CN" sz="2000" dirty="0"/>
                        <a:t>N</a:t>
                      </a:r>
                    </a:p>
                  </a:txBody>
                  <a:tcPr/>
                </a:tc>
                <a:tc>
                  <a:txBody>
                    <a:bodyPr/>
                    <a:lstStyle/>
                    <a:p>
                      <a:r>
                        <a:rPr lang="en-CN" sz="2000" dirty="0"/>
                        <a:t>T</a:t>
                      </a:r>
                    </a:p>
                  </a:txBody>
                  <a:tcPr/>
                </a:tc>
                <a:tc>
                  <a:txBody>
                    <a:bodyPr/>
                    <a:lstStyle/>
                    <a:p>
                      <a:r>
                        <a:rPr lang="en-CN" sz="2000" dirty="0"/>
                        <a:t>N</a:t>
                      </a:r>
                    </a:p>
                  </a:txBody>
                  <a:tcPr/>
                </a:tc>
                <a:extLst>
                  <a:ext uri="{0D108BD9-81ED-4DB2-BD59-A6C34878D82A}">
                    <a16:rowId xmlns:a16="http://schemas.microsoft.com/office/drawing/2014/main" val="765221610"/>
                  </a:ext>
                </a:extLst>
              </a:tr>
              <a:tr h="370840">
                <a:tc>
                  <a:txBody>
                    <a:bodyPr/>
                    <a:lstStyle/>
                    <a:p>
                      <a:r>
                        <a:rPr lang="en-CN" sz="2000" dirty="0"/>
                        <a:t>state</a:t>
                      </a:r>
                    </a:p>
                  </a:txBody>
                  <a:tcPr/>
                </a:tc>
                <a:tc>
                  <a:txBody>
                    <a:bodyPr/>
                    <a:lstStyle/>
                    <a:p>
                      <a:r>
                        <a:rPr lang="en-CN" sz="1000" dirty="0"/>
                        <a:t>0,</a:t>
                      </a:r>
                    </a:p>
                    <a:p>
                      <a:r>
                        <a:rPr lang="en-CN" sz="700" dirty="0"/>
                        <a:t>SN,SN</a:t>
                      </a:r>
                    </a:p>
                  </a:txBody>
                  <a:tcPr/>
                </a:tc>
                <a:tc>
                  <a:txBody>
                    <a:bodyPr/>
                    <a:lstStyle/>
                    <a:p>
                      <a:r>
                        <a:rPr lang="en-CN" sz="1000" dirty="0"/>
                        <a:t>0,</a:t>
                      </a:r>
                    </a:p>
                    <a:p>
                      <a:r>
                        <a:rPr lang="en-CN" sz="700" dirty="0"/>
                        <a:t>SN,SN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r>
                        <a:rPr lang="en-CN" sz="1000" dirty="0">
                          <a:solidFill>
                            <a:schemeClr val="tx1"/>
                          </a:solidFill>
                        </a:rPr>
                        <a:t>0,</a:t>
                      </a:r>
                    </a:p>
                    <a:p>
                      <a:r>
                        <a:rPr lang="en-CN" sz="700" dirty="0">
                          <a:solidFill>
                            <a:schemeClr val="tx1"/>
                          </a:solidFill>
                        </a:rPr>
                        <a:t>WN,SN</a:t>
                      </a:r>
                    </a:p>
                  </a:txBody>
                  <a:tcPr/>
                </a:tc>
                <a:tc>
                  <a:txBody>
                    <a:bodyPr/>
                    <a:lstStyle/>
                    <a:p>
                      <a:r>
                        <a:rPr lang="en-CN" sz="1000" dirty="0">
                          <a:solidFill>
                            <a:schemeClr val="tx1"/>
                          </a:solidFill>
                        </a:rPr>
                        <a:t>0,</a:t>
                      </a:r>
                    </a:p>
                    <a:p>
                      <a:r>
                        <a:rPr lang="en-CN" sz="700" dirty="0">
                          <a:solidFill>
                            <a:schemeClr val="tx1"/>
                          </a:solidFill>
                        </a:rPr>
                        <a:t>SN,SN</a:t>
                      </a:r>
                    </a:p>
                  </a:txBody>
                  <a:tcPr/>
                </a:tc>
                <a:tc>
                  <a:txBody>
                    <a:bodyPr/>
                    <a:lstStyle/>
                    <a:p>
                      <a:r>
                        <a:rPr lang="en-CN" sz="1000" dirty="0">
                          <a:solidFill>
                            <a:srgbClr val="EE008B"/>
                          </a:solidFill>
                        </a:rPr>
                        <a:t>1,</a:t>
                      </a:r>
                    </a:p>
                    <a:p>
                      <a:r>
                        <a:rPr lang="en-CN" sz="700" dirty="0">
                          <a:solidFill>
                            <a:srgbClr val="EE008B"/>
                          </a:solidFill>
                        </a:rPr>
                        <a:t>WN,SN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453133764"/>
                  </a:ext>
                </a:extLst>
              </a:tr>
              <a:tr h="370840">
                <a:tc>
                  <a:txBody>
                    <a:bodyPr/>
                    <a:lstStyle/>
                    <a:p>
                      <a:r>
                        <a:rPr lang="en-CN" sz="2000" dirty="0"/>
                        <a:t>pred</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r>
                        <a:rPr lang="en-CN" sz="1800" dirty="0"/>
                        <a:t>N</a:t>
                      </a:r>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tc>
                  <a:txBody>
                    <a:bodyPr/>
                    <a:lstStyle/>
                    <a:p>
                      <a:endParaRPr lang="en-CN" sz="1800" dirty="0"/>
                    </a:p>
                  </a:txBody>
                  <a:tcPr/>
                </a:tc>
                <a:extLst>
                  <a:ext uri="{0D108BD9-81ED-4DB2-BD59-A6C34878D82A}">
                    <a16:rowId xmlns:a16="http://schemas.microsoft.com/office/drawing/2014/main" val="1879382152"/>
                  </a:ext>
                </a:extLst>
              </a:tr>
              <a:tr h="370840">
                <a:tc>
                  <a:txBody>
                    <a:bodyPr/>
                    <a:lstStyle/>
                    <a:p>
                      <a:r>
                        <a:rPr lang="en-CN" sz="2000" dirty="0"/>
                        <a:t>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20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sz="2000" dirty="0"/>
                    </a:p>
                  </a:txBody>
                  <a:tcPr/>
                </a:tc>
                <a:extLst>
                  <a:ext uri="{0D108BD9-81ED-4DB2-BD59-A6C34878D82A}">
                    <a16:rowId xmlns:a16="http://schemas.microsoft.com/office/drawing/2014/main" val="2036636602"/>
                  </a:ext>
                </a:extLst>
              </a:tr>
            </a:tbl>
          </a:graphicData>
        </a:graphic>
      </p:graphicFrame>
    </p:spTree>
    <p:extLst>
      <p:ext uri="{BB962C8B-B14F-4D97-AF65-F5344CB8AC3E}">
        <p14:creationId xmlns:p14="http://schemas.microsoft.com/office/powerpoint/2010/main" val="395928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only a single branch so far</a:t>
            </a:r>
          </a:p>
        </p:txBody>
      </p:sp>
    </p:spTree>
    <p:extLst>
      <p:ext uri="{BB962C8B-B14F-4D97-AF65-F5344CB8AC3E}">
        <p14:creationId xmlns:p14="http://schemas.microsoft.com/office/powerpoint/2010/main" val="948710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FE205-219C-7544-96F7-F217E6810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45440" cy="8153400"/>
          </a:xfrm>
          <a:prstGeom prst="rect">
            <a:avLst/>
          </a:prstGeom>
        </p:spPr>
      </p:pic>
      <p:sp>
        <p:nvSpPr>
          <p:cNvPr id="2052" name="Rectangle 2"/>
          <p:cNvSpPr>
            <a:spLocks noGrp="1" noChangeArrowheads="1"/>
          </p:cNvSpPr>
          <p:nvPr>
            <p:ph type="ctrTitle"/>
          </p:nvPr>
        </p:nvSpPr>
        <p:spPr>
          <a:xfrm>
            <a:off x="0" y="2130425"/>
            <a:ext cx="9144000" cy="1908175"/>
          </a:xfrm>
          <a:effectLst>
            <a:outerShdw blurRad="50800" dist="38100" dir="2700000" algn="tl" rotWithShape="0">
              <a:prstClr val="black">
                <a:alpha val="40000"/>
              </a:prstClr>
            </a:outerShdw>
          </a:effectLst>
        </p:spPr>
        <p:txBody>
          <a:bodyPr/>
          <a:lstStyle/>
          <a:p>
            <a:pPr algn="l" eaLnBrk="1" hangingPunct="1"/>
            <a:br>
              <a:rPr lang="en-US" altLang="zh-CN" dirty="0">
                <a:solidFill>
                  <a:srgbClr val="92D050"/>
                </a:solidFill>
              </a:rPr>
            </a:br>
            <a:r>
              <a:rPr lang="en-US" altLang="zh-CN" dirty="0">
                <a:solidFill>
                  <a:srgbClr val="00B0F0"/>
                </a:solidFill>
              </a:rPr>
              <a:t>no man is an island</a:t>
            </a:r>
          </a:p>
        </p:txBody>
      </p:sp>
    </p:spTree>
    <p:extLst>
      <p:ext uri="{BB962C8B-B14F-4D97-AF65-F5344CB8AC3E}">
        <p14:creationId xmlns:p14="http://schemas.microsoft.com/office/powerpoint/2010/main" val="2490957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a:xfrm>
            <a:off x="457200" y="1600200"/>
            <a:ext cx="8915400" cy="4525963"/>
          </a:xfrm>
        </p:spPr>
        <p:txBody>
          <a:bodyPr/>
          <a:lstStyle/>
          <a:p>
            <a:pPr>
              <a:defRPr/>
            </a:pPr>
            <a:r>
              <a:rPr lang="en-US" altLang="zh-CN" dirty="0">
                <a:solidFill>
                  <a:srgbClr val="00B0F0"/>
                </a:solidFill>
              </a:rPr>
              <a:t>Correlating/Two-level Predictor</a:t>
            </a:r>
          </a:p>
          <a:p>
            <a:pPr eaLnBrk="1" hangingPunct="1">
              <a:buFontTx/>
              <a:buNone/>
              <a:defRPr/>
            </a:pPr>
            <a:r>
              <a:rPr lang="en-US" altLang="zh-CN" dirty="0"/>
              <a:t>	use the behavior of other branches to make a prediction;</a:t>
            </a:r>
          </a:p>
          <a:p>
            <a:pPr eaLnBrk="1" hangingPunct="1">
              <a:buFontTx/>
              <a:buNone/>
              <a:defRPr/>
            </a:pPr>
            <a:r>
              <a:rPr lang="en-US" altLang="zh-CN" dirty="0"/>
              <a:t>	make prediction based on the outcome of the branch the last time the same global branch history was encountered</a:t>
            </a:r>
          </a:p>
          <a:p>
            <a:pPr eaLnBrk="1" hangingPunct="1">
              <a:buFontTx/>
              <a:buNone/>
              <a:defRPr/>
            </a:pPr>
            <a:endParaRPr lang="en-US" altLang="zh-CN" dirty="0"/>
          </a:p>
          <a:p>
            <a:pPr>
              <a:defRPr/>
            </a:pPr>
            <a:endParaRPr lang="en-CN" dirty="0">
              <a:solidFill>
                <a:srgbClr val="00B0F0"/>
              </a:solidFill>
            </a:endParaRPr>
          </a:p>
          <a:p>
            <a:pPr>
              <a:defRPr/>
            </a:pPr>
            <a:endParaRPr lang="en-CN" dirty="0">
              <a:solidFill>
                <a:srgbClr val="00B0F0"/>
              </a:solidFill>
            </a:endParaRPr>
          </a:p>
          <a:p>
            <a:endParaRPr lang="en-CN" dirty="0"/>
          </a:p>
        </p:txBody>
      </p:sp>
    </p:spTree>
    <p:extLst>
      <p:ext uri="{BB962C8B-B14F-4D97-AF65-F5344CB8AC3E}">
        <p14:creationId xmlns:p14="http://schemas.microsoft.com/office/powerpoint/2010/main" val="2453554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Tree>
    <p:extLst>
      <p:ext uri="{BB962C8B-B14F-4D97-AF65-F5344CB8AC3E}">
        <p14:creationId xmlns:p14="http://schemas.microsoft.com/office/powerpoint/2010/main" val="2509424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eaLnBrk="1" hangingPunct="1">
              <a:buNone/>
              <a:defRPr/>
            </a:pPr>
            <a:r>
              <a:rPr lang="en-US" altLang="zh-CN" dirty="0">
                <a:solidFill>
                  <a:srgbClr val="00B0F0"/>
                </a:solidFill>
              </a:rPr>
              <a:t>	</a:t>
            </a:r>
            <a:r>
              <a:rPr lang="en-US" altLang="zh-CN" dirty="0">
                <a:solidFill>
                  <a:srgbClr val="EE008B"/>
                </a:solidFill>
              </a:rPr>
              <a:t>x1 for aa</a:t>
            </a:r>
          </a:p>
          <a:p>
            <a:pPr eaLnBrk="1" hangingPunct="1">
              <a:buNone/>
              <a:defRPr/>
            </a:pPr>
            <a:r>
              <a:rPr lang="en-US" altLang="zh-CN" dirty="0">
                <a:solidFill>
                  <a:srgbClr val="EE008B"/>
                </a:solidFill>
              </a:rPr>
              <a:t>	x2 for bb</a:t>
            </a:r>
          </a:p>
          <a:p>
            <a:pPr eaLnBrk="1" hangingPunct="1">
              <a:buNone/>
              <a:defRPr/>
            </a:pPr>
            <a:endParaRPr lang="en-US" altLang="zh-CN" dirty="0">
              <a:solidFill>
                <a:srgbClr val="00B0F0"/>
              </a:solidFill>
            </a:endParaRP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endParaRPr lang="en-US" altLang="zh-CN" kern="0" dirty="0"/>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endParaRPr lang="en-CN" kern="0" dirty="0"/>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FontTx/>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82320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FontTx/>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1662372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764-8124-704B-80DA-68BAA6EB4A39}"/>
              </a:ext>
            </a:extLst>
          </p:cNvPr>
          <p:cNvSpPr>
            <a:spLocks noGrp="1"/>
          </p:cNvSpPr>
          <p:nvPr>
            <p:ph type="title"/>
          </p:nvPr>
        </p:nvSpPr>
        <p:spPr/>
        <p:txBody>
          <a:bodyPr/>
          <a:lstStyle/>
          <a:p>
            <a:r>
              <a:rPr lang="en-CN" dirty="0">
                <a:latin typeface="+mn-lt"/>
              </a:rPr>
              <a:t>Static Branch Prediction</a:t>
            </a:r>
          </a:p>
        </p:txBody>
      </p:sp>
      <p:sp>
        <p:nvSpPr>
          <p:cNvPr id="41" name="Text Box 2">
            <a:extLst>
              <a:ext uri="{FF2B5EF4-FFF2-40B4-BE49-F238E27FC236}">
                <a16:creationId xmlns:a16="http://schemas.microsoft.com/office/drawing/2014/main" id="{1F922FC4-F72A-DE47-8E25-1E3060CD1DA8}"/>
              </a:ext>
            </a:extLst>
          </p:cNvPr>
          <p:cNvSpPr txBox="1">
            <a:spLocks noChangeArrowheads="1"/>
          </p:cNvSpPr>
          <p:nvPr/>
        </p:nvSpPr>
        <p:spPr bwMode="auto">
          <a:xfrm>
            <a:off x="5456516" y="5345668"/>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42" name="Rectangle 4">
            <a:extLst>
              <a:ext uri="{FF2B5EF4-FFF2-40B4-BE49-F238E27FC236}">
                <a16:creationId xmlns:a16="http://schemas.microsoft.com/office/drawing/2014/main" id="{4E22FE30-5E18-334A-B76C-3F4E12721532}"/>
              </a:ext>
            </a:extLst>
          </p:cNvPr>
          <p:cNvSpPr>
            <a:spLocks noChangeArrowheads="1"/>
          </p:cNvSpPr>
          <p:nvPr/>
        </p:nvSpPr>
        <p:spPr bwMode="auto">
          <a:xfrm>
            <a:off x="3157816" y="2069068"/>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3" name="Rectangle 5" descr="Dark upward diagonal">
            <a:extLst>
              <a:ext uri="{FF2B5EF4-FFF2-40B4-BE49-F238E27FC236}">
                <a16:creationId xmlns:a16="http://schemas.microsoft.com/office/drawing/2014/main" id="{235347B3-D6DC-4744-8D1F-4132E05F384E}"/>
              </a:ext>
            </a:extLst>
          </p:cNvPr>
          <p:cNvSpPr>
            <a:spLocks noChangeArrowheads="1"/>
          </p:cNvSpPr>
          <p:nvPr/>
        </p:nvSpPr>
        <p:spPr bwMode="auto">
          <a:xfrm>
            <a:off x="3157816" y="23738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Text Box 6">
            <a:extLst>
              <a:ext uri="{FF2B5EF4-FFF2-40B4-BE49-F238E27FC236}">
                <a16:creationId xmlns:a16="http://schemas.microsoft.com/office/drawing/2014/main" id="{EEBD4A7D-7E54-0B47-B354-6F0E25493079}"/>
              </a:ext>
            </a:extLst>
          </p:cNvPr>
          <p:cNvSpPr txBox="1">
            <a:spLocks noChangeArrowheads="1"/>
          </p:cNvSpPr>
          <p:nvPr/>
        </p:nvSpPr>
        <p:spPr bwMode="auto">
          <a:xfrm>
            <a:off x="2667000" y="1623536"/>
            <a:ext cx="3401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(taken?)</a:t>
            </a:r>
          </a:p>
        </p:txBody>
      </p:sp>
      <p:sp>
        <p:nvSpPr>
          <p:cNvPr id="45" name="Rectangle 7">
            <a:extLst>
              <a:ext uri="{FF2B5EF4-FFF2-40B4-BE49-F238E27FC236}">
                <a16:creationId xmlns:a16="http://schemas.microsoft.com/office/drawing/2014/main" id="{578E8E2B-AC3F-9C46-B217-EF0F789AD762}"/>
              </a:ext>
            </a:extLst>
          </p:cNvPr>
          <p:cNvSpPr>
            <a:spLocks noChangeArrowheads="1"/>
          </p:cNvSpPr>
          <p:nvPr/>
        </p:nvSpPr>
        <p:spPr bwMode="auto">
          <a:xfrm>
            <a:off x="3157816" y="4050268"/>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6" name="Text Box 8">
            <a:extLst>
              <a:ext uri="{FF2B5EF4-FFF2-40B4-BE49-F238E27FC236}">
                <a16:creationId xmlns:a16="http://schemas.microsoft.com/office/drawing/2014/main" id="{C6798F3E-2A0F-7942-9C55-075CAD7A5113}"/>
              </a:ext>
            </a:extLst>
          </p:cNvPr>
          <p:cNvSpPr txBox="1">
            <a:spLocks noChangeArrowheads="1"/>
          </p:cNvSpPr>
          <p:nvPr/>
        </p:nvSpPr>
        <p:spPr bwMode="auto">
          <a:xfrm>
            <a:off x="2667000" y="6031468"/>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47" name="Rectangle 9" descr="Dark upward diagonal">
            <a:extLst>
              <a:ext uri="{FF2B5EF4-FFF2-40B4-BE49-F238E27FC236}">
                <a16:creationId xmlns:a16="http://schemas.microsoft.com/office/drawing/2014/main" id="{12CD75D3-CEB2-4145-B15A-094BA07A6085}"/>
              </a:ext>
            </a:extLst>
          </p:cNvPr>
          <p:cNvSpPr>
            <a:spLocks noChangeArrowheads="1"/>
          </p:cNvSpPr>
          <p:nvPr/>
        </p:nvSpPr>
        <p:spPr bwMode="auto">
          <a:xfrm>
            <a:off x="3691216" y="5269468"/>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8" name="Rectangle 10">
            <a:extLst>
              <a:ext uri="{FF2B5EF4-FFF2-40B4-BE49-F238E27FC236}">
                <a16:creationId xmlns:a16="http://schemas.microsoft.com/office/drawing/2014/main" id="{8190E8B6-B259-0C41-9EE4-95595611D05F}"/>
              </a:ext>
            </a:extLst>
          </p:cNvPr>
          <p:cNvSpPr>
            <a:spLocks noChangeArrowheads="1"/>
          </p:cNvSpPr>
          <p:nvPr/>
        </p:nvSpPr>
        <p:spPr bwMode="auto">
          <a:xfrm>
            <a:off x="274916" y="3593068"/>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49" name="Line 14">
            <a:extLst>
              <a:ext uri="{FF2B5EF4-FFF2-40B4-BE49-F238E27FC236}">
                <a16:creationId xmlns:a16="http://schemas.microsoft.com/office/drawing/2014/main" id="{C0EC54CC-2438-B342-B11F-AAE00FAB4233}"/>
              </a:ext>
            </a:extLst>
          </p:cNvPr>
          <p:cNvSpPr>
            <a:spLocks noChangeShapeType="1"/>
          </p:cNvSpPr>
          <p:nvPr/>
        </p:nvSpPr>
        <p:spPr bwMode="auto">
          <a:xfrm flipV="1">
            <a:off x="1494116" y="3516868"/>
            <a:ext cx="955675"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0" name="Line 15">
            <a:extLst>
              <a:ext uri="{FF2B5EF4-FFF2-40B4-BE49-F238E27FC236}">
                <a16:creationId xmlns:a16="http://schemas.microsoft.com/office/drawing/2014/main" id="{D71ADD4B-D78F-9F4C-B511-49542D4D9642}"/>
              </a:ext>
            </a:extLst>
          </p:cNvPr>
          <p:cNvSpPr>
            <a:spLocks noChangeShapeType="1"/>
          </p:cNvSpPr>
          <p:nvPr/>
        </p:nvSpPr>
        <p:spPr bwMode="auto">
          <a:xfrm>
            <a:off x="2408516" y="351686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1" name="Line 16">
            <a:extLst>
              <a:ext uri="{FF2B5EF4-FFF2-40B4-BE49-F238E27FC236}">
                <a16:creationId xmlns:a16="http://schemas.microsoft.com/office/drawing/2014/main" id="{7B5391B9-7543-1A41-9322-083235316E92}"/>
              </a:ext>
            </a:extLst>
          </p:cNvPr>
          <p:cNvSpPr>
            <a:spLocks noChangeShapeType="1"/>
          </p:cNvSpPr>
          <p:nvPr/>
        </p:nvSpPr>
        <p:spPr bwMode="auto">
          <a:xfrm flipV="1">
            <a:off x="2713316" y="2450068"/>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2" name="Line 17">
            <a:extLst>
              <a:ext uri="{FF2B5EF4-FFF2-40B4-BE49-F238E27FC236}">
                <a16:creationId xmlns:a16="http://schemas.microsoft.com/office/drawing/2014/main" id="{956140B8-7597-D549-9FCE-A467FB16F566}"/>
              </a:ext>
            </a:extLst>
          </p:cNvPr>
          <p:cNvSpPr>
            <a:spLocks noChangeShapeType="1"/>
          </p:cNvSpPr>
          <p:nvPr/>
        </p:nvSpPr>
        <p:spPr bwMode="auto">
          <a:xfrm>
            <a:off x="2713316" y="24500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3" name="Line 18">
            <a:extLst>
              <a:ext uri="{FF2B5EF4-FFF2-40B4-BE49-F238E27FC236}">
                <a16:creationId xmlns:a16="http://schemas.microsoft.com/office/drawing/2014/main" id="{F2971F3A-4264-DC42-865A-419D3B05E807}"/>
              </a:ext>
            </a:extLst>
          </p:cNvPr>
          <p:cNvSpPr>
            <a:spLocks noChangeShapeType="1"/>
          </p:cNvSpPr>
          <p:nvPr/>
        </p:nvSpPr>
        <p:spPr bwMode="auto">
          <a:xfrm>
            <a:off x="1494116" y="3897868"/>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4" name="Line 19">
            <a:extLst>
              <a:ext uri="{FF2B5EF4-FFF2-40B4-BE49-F238E27FC236}">
                <a16:creationId xmlns:a16="http://schemas.microsoft.com/office/drawing/2014/main" id="{6AC66336-AB56-CF4D-BC66-C548059507DE}"/>
              </a:ext>
            </a:extLst>
          </p:cNvPr>
          <p:cNvSpPr>
            <a:spLocks noChangeShapeType="1"/>
          </p:cNvSpPr>
          <p:nvPr/>
        </p:nvSpPr>
        <p:spPr bwMode="auto">
          <a:xfrm>
            <a:off x="2713316" y="534566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5" name="Line 20">
            <a:extLst>
              <a:ext uri="{FF2B5EF4-FFF2-40B4-BE49-F238E27FC236}">
                <a16:creationId xmlns:a16="http://schemas.microsoft.com/office/drawing/2014/main" id="{120830F3-1764-E944-8014-ECF629EB805C}"/>
              </a:ext>
            </a:extLst>
          </p:cNvPr>
          <p:cNvSpPr>
            <a:spLocks noChangeShapeType="1"/>
          </p:cNvSpPr>
          <p:nvPr/>
        </p:nvSpPr>
        <p:spPr bwMode="auto">
          <a:xfrm>
            <a:off x="6980516" y="2754868"/>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6" name="Line 21">
            <a:extLst>
              <a:ext uri="{FF2B5EF4-FFF2-40B4-BE49-F238E27FC236}">
                <a16:creationId xmlns:a16="http://schemas.microsoft.com/office/drawing/2014/main" id="{DDD8D876-88ED-5441-974B-0A91ADF71009}"/>
              </a:ext>
            </a:extLst>
          </p:cNvPr>
          <p:cNvSpPr>
            <a:spLocks noChangeShapeType="1"/>
          </p:cNvSpPr>
          <p:nvPr/>
        </p:nvSpPr>
        <p:spPr bwMode="auto">
          <a:xfrm>
            <a:off x="6980516" y="2754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7" name="Line 22">
            <a:extLst>
              <a:ext uri="{FF2B5EF4-FFF2-40B4-BE49-F238E27FC236}">
                <a16:creationId xmlns:a16="http://schemas.microsoft.com/office/drawing/2014/main" id="{3D9CBE75-64CF-FD43-8279-D014D04D1415}"/>
              </a:ext>
            </a:extLst>
          </p:cNvPr>
          <p:cNvSpPr>
            <a:spLocks noChangeShapeType="1"/>
          </p:cNvSpPr>
          <p:nvPr/>
        </p:nvSpPr>
        <p:spPr bwMode="auto">
          <a:xfrm flipV="1">
            <a:off x="6980516" y="389786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8" name="Line 23">
            <a:extLst>
              <a:ext uri="{FF2B5EF4-FFF2-40B4-BE49-F238E27FC236}">
                <a16:creationId xmlns:a16="http://schemas.microsoft.com/office/drawing/2014/main" id="{CCC077B4-7DEA-A646-A836-C8FFFC8271BA}"/>
              </a:ext>
            </a:extLst>
          </p:cNvPr>
          <p:cNvSpPr>
            <a:spLocks noChangeShapeType="1"/>
          </p:cNvSpPr>
          <p:nvPr/>
        </p:nvSpPr>
        <p:spPr bwMode="auto">
          <a:xfrm>
            <a:off x="7361516" y="3059668"/>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59" name="Line 24">
            <a:extLst>
              <a:ext uri="{FF2B5EF4-FFF2-40B4-BE49-F238E27FC236}">
                <a16:creationId xmlns:a16="http://schemas.microsoft.com/office/drawing/2014/main" id="{781639D7-90A8-1748-A8DF-1ED29E6B5718}"/>
              </a:ext>
            </a:extLst>
          </p:cNvPr>
          <p:cNvSpPr>
            <a:spLocks noChangeShapeType="1"/>
          </p:cNvSpPr>
          <p:nvPr/>
        </p:nvSpPr>
        <p:spPr bwMode="auto">
          <a:xfrm>
            <a:off x="5456516" y="534566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0" name="Line 25">
            <a:extLst>
              <a:ext uri="{FF2B5EF4-FFF2-40B4-BE49-F238E27FC236}">
                <a16:creationId xmlns:a16="http://schemas.microsoft.com/office/drawing/2014/main" id="{98D51EF9-7A87-074F-9709-2076DDF581D8}"/>
              </a:ext>
            </a:extLst>
          </p:cNvPr>
          <p:cNvSpPr>
            <a:spLocks noChangeShapeType="1"/>
          </p:cNvSpPr>
          <p:nvPr/>
        </p:nvSpPr>
        <p:spPr bwMode="auto">
          <a:xfrm flipV="1">
            <a:off x="6294716" y="39740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1" name="Line 26">
            <a:extLst>
              <a:ext uri="{FF2B5EF4-FFF2-40B4-BE49-F238E27FC236}">
                <a16:creationId xmlns:a16="http://schemas.microsoft.com/office/drawing/2014/main" id="{F29256FA-379F-E149-830C-713484D3E2E6}"/>
              </a:ext>
            </a:extLst>
          </p:cNvPr>
          <p:cNvSpPr>
            <a:spLocks noChangeShapeType="1"/>
          </p:cNvSpPr>
          <p:nvPr/>
        </p:nvSpPr>
        <p:spPr bwMode="auto">
          <a:xfrm>
            <a:off x="6294716" y="3974068"/>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2" name="Line 27">
            <a:extLst>
              <a:ext uri="{FF2B5EF4-FFF2-40B4-BE49-F238E27FC236}">
                <a16:creationId xmlns:a16="http://schemas.microsoft.com/office/drawing/2014/main" id="{D24EBBF1-D1B7-B148-B502-C62EA09713CA}"/>
              </a:ext>
            </a:extLst>
          </p:cNvPr>
          <p:cNvSpPr>
            <a:spLocks noChangeShapeType="1"/>
          </p:cNvSpPr>
          <p:nvPr/>
        </p:nvSpPr>
        <p:spPr bwMode="auto">
          <a:xfrm>
            <a:off x="6294716" y="3207306"/>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3" name="Text Box 28">
            <a:extLst>
              <a:ext uri="{FF2B5EF4-FFF2-40B4-BE49-F238E27FC236}">
                <a16:creationId xmlns:a16="http://schemas.microsoft.com/office/drawing/2014/main" id="{FE4340CF-B069-8E43-9FAE-4ACF34A34369}"/>
              </a:ext>
            </a:extLst>
          </p:cNvPr>
          <p:cNvSpPr txBox="1">
            <a:spLocks noChangeArrowheads="1"/>
          </p:cNvSpPr>
          <p:nvPr/>
        </p:nvSpPr>
        <p:spPr bwMode="auto">
          <a:xfrm>
            <a:off x="4732616" y="2997756"/>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PC + </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inst</a:t>
            </a: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 size</a:t>
            </a:r>
          </a:p>
        </p:txBody>
      </p:sp>
      <p:sp>
        <p:nvSpPr>
          <p:cNvPr id="64" name="Text Box 29">
            <a:extLst>
              <a:ext uri="{FF2B5EF4-FFF2-40B4-BE49-F238E27FC236}">
                <a16:creationId xmlns:a16="http://schemas.microsoft.com/office/drawing/2014/main" id="{797ADA21-1DCB-7E47-A7FB-E790019B618A}"/>
              </a:ext>
            </a:extLst>
          </p:cNvPr>
          <p:cNvSpPr txBox="1">
            <a:spLocks noChangeArrowheads="1"/>
          </p:cNvSpPr>
          <p:nvPr/>
        </p:nvSpPr>
        <p:spPr bwMode="auto">
          <a:xfrm>
            <a:off x="3621366" y="2102406"/>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65" name="Line 30">
            <a:extLst>
              <a:ext uri="{FF2B5EF4-FFF2-40B4-BE49-F238E27FC236}">
                <a16:creationId xmlns:a16="http://schemas.microsoft.com/office/drawing/2014/main" id="{D60BEEE1-E69E-4E49-98ED-C90986AEC3FC}"/>
              </a:ext>
            </a:extLst>
          </p:cNvPr>
          <p:cNvSpPr>
            <a:spLocks noChangeShapeType="1"/>
          </p:cNvSpPr>
          <p:nvPr/>
        </p:nvSpPr>
        <p:spPr bwMode="auto">
          <a:xfrm>
            <a:off x="7361516" y="3440668"/>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6" name="Text Box 31">
            <a:extLst>
              <a:ext uri="{FF2B5EF4-FFF2-40B4-BE49-F238E27FC236}">
                <a16:creationId xmlns:a16="http://schemas.microsoft.com/office/drawing/2014/main" id="{2451CCD5-1A50-3E42-9715-D25C03052920}"/>
              </a:ext>
            </a:extLst>
          </p:cNvPr>
          <p:cNvSpPr txBox="1">
            <a:spLocks noChangeArrowheads="1"/>
          </p:cNvSpPr>
          <p:nvPr/>
        </p:nvSpPr>
        <p:spPr bwMode="auto">
          <a:xfrm>
            <a:off x="5532716" y="534566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7" name="Text Box 32">
            <a:extLst>
              <a:ext uri="{FF2B5EF4-FFF2-40B4-BE49-F238E27FC236}">
                <a16:creationId xmlns:a16="http://schemas.microsoft.com/office/drawing/2014/main" id="{5F6B9F46-7746-AA49-8114-6549E4F92BD8}"/>
              </a:ext>
            </a:extLst>
          </p:cNvPr>
          <p:cNvSpPr txBox="1">
            <a:spLocks noChangeArrowheads="1"/>
          </p:cNvSpPr>
          <p:nvPr/>
        </p:nvSpPr>
        <p:spPr bwMode="auto">
          <a:xfrm>
            <a:off x="7637741" y="3097768"/>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Address</a:t>
            </a:r>
          </a:p>
        </p:txBody>
      </p:sp>
      <p:sp>
        <p:nvSpPr>
          <p:cNvPr id="68" name="AutoShape 33">
            <a:extLst>
              <a:ext uri="{FF2B5EF4-FFF2-40B4-BE49-F238E27FC236}">
                <a16:creationId xmlns:a16="http://schemas.microsoft.com/office/drawing/2014/main" id="{2A521967-D952-0D47-9FF2-0AA8AF744561}"/>
              </a:ext>
            </a:extLst>
          </p:cNvPr>
          <p:cNvSpPr>
            <a:spLocks noChangeArrowheads="1"/>
          </p:cNvSpPr>
          <p:nvPr/>
        </p:nvSpPr>
        <p:spPr bwMode="auto">
          <a:xfrm>
            <a:off x="5650191" y="2297668"/>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9" name="Line 34">
            <a:extLst>
              <a:ext uri="{FF2B5EF4-FFF2-40B4-BE49-F238E27FC236}">
                <a16:creationId xmlns:a16="http://schemas.microsoft.com/office/drawing/2014/main" id="{4854CCA6-BE09-5C42-857D-69AC4B6B7F10}"/>
              </a:ext>
            </a:extLst>
          </p:cNvPr>
          <p:cNvSpPr>
            <a:spLocks noChangeShapeType="1"/>
          </p:cNvSpPr>
          <p:nvPr/>
        </p:nvSpPr>
        <p:spPr bwMode="auto">
          <a:xfrm>
            <a:off x="3592791" y="245006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0" name="Line 35">
            <a:extLst>
              <a:ext uri="{FF2B5EF4-FFF2-40B4-BE49-F238E27FC236}">
                <a16:creationId xmlns:a16="http://schemas.microsoft.com/office/drawing/2014/main" id="{A26D164E-B546-FC44-8536-F09B047D6732}"/>
              </a:ext>
            </a:extLst>
          </p:cNvPr>
          <p:cNvSpPr>
            <a:spLocks noChangeShapeType="1"/>
          </p:cNvSpPr>
          <p:nvPr/>
        </p:nvSpPr>
        <p:spPr bwMode="auto">
          <a:xfrm>
            <a:off x="6155016" y="2526268"/>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1" name="Line 36">
            <a:extLst>
              <a:ext uri="{FF2B5EF4-FFF2-40B4-BE49-F238E27FC236}">
                <a16:creationId xmlns:a16="http://schemas.microsoft.com/office/drawing/2014/main" id="{2F3003C4-2CED-704B-886D-3AB619B4B265}"/>
              </a:ext>
            </a:extLst>
          </p:cNvPr>
          <p:cNvSpPr>
            <a:spLocks noChangeShapeType="1"/>
          </p:cNvSpPr>
          <p:nvPr/>
        </p:nvSpPr>
        <p:spPr bwMode="auto">
          <a:xfrm>
            <a:off x="7212291" y="252626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2" name="Line 37">
            <a:extLst>
              <a:ext uri="{FF2B5EF4-FFF2-40B4-BE49-F238E27FC236}">
                <a16:creationId xmlns:a16="http://schemas.microsoft.com/office/drawing/2014/main" id="{87B974E6-8CE5-F24E-A7AC-F08E7B72790D}"/>
              </a:ext>
            </a:extLst>
          </p:cNvPr>
          <p:cNvSpPr>
            <a:spLocks noChangeShapeType="1"/>
          </p:cNvSpPr>
          <p:nvPr/>
        </p:nvSpPr>
        <p:spPr bwMode="auto">
          <a:xfrm flipV="1">
            <a:off x="4049991" y="267866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3" name="Line 38">
            <a:extLst>
              <a:ext uri="{FF2B5EF4-FFF2-40B4-BE49-F238E27FC236}">
                <a16:creationId xmlns:a16="http://schemas.microsoft.com/office/drawing/2014/main" id="{F45D8646-685B-1D41-806F-A5B32EAB7858}"/>
              </a:ext>
            </a:extLst>
          </p:cNvPr>
          <p:cNvSpPr>
            <a:spLocks noChangeShapeType="1"/>
          </p:cNvSpPr>
          <p:nvPr/>
        </p:nvSpPr>
        <p:spPr bwMode="auto">
          <a:xfrm>
            <a:off x="4049991" y="2678668"/>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4" name="Text Box 39">
            <a:extLst>
              <a:ext uri="{FF2B5EF4-FFF2-40B4-BE49-F238E27FC236}">
                <a16:creationId xmlns:a16="http://schemas.microsoft.com/office/drawing/2014/main" id="{BF0FDBA2-42EC-2B49-A7CD-7BD1647A05F5}"/>
              </a:ext>
            </a:extLst>
          </p:cNvPr>
          <p:cNvSpPr txBox="1">
            <a:spLocks noChangeArrowheads="1"/>
          </p:cNvSpPr>
          <p:nvPr/>
        </p:nvSpPr>
        <p:spPr bwMode="auto">
          <a:xfrm>
            <a:off x="3983316" y="3686731"/>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75" name="Oval 43">
            <a:extLst>
              <a:ext uri="{FF2B5EF4-FFF2-40B4-BE49-F238E27FC236}">
                <a16:creationId xmlns:a16="http://schemas.microsoft.com/office/drawing/2014/main" id="{F260D684-394D-E847-A395-C50AF72DC6AB}"/>
              </a:ext>
            </a:extLst>
          </p:cNvPr>
          <p:cNvSpPr>
            <a:spLocks noChangeArrowheads="1"/>
          </p:cNvSpPr>
          <p:nvPr/>
        </p:nvSpPr>
        <p:spPr bwMode="auto">
          <a:xfrm>
            <a:off x="87591" y="3516868"/>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6" name="Text Box 44">
            <a:extLst>
              <a:ext uri="{FF2B5EF4-FFF2-40B4-BE49-F238E27FC236}">
                <a16:creationId xmlns:a16="http://schemas.microsoft.com/office/drawing/2014/main" id="{1EB9E07A-3C5E-164B-B058-67176C684BBD}"/>
              </a:ext>
            </a:extLst>
          </p:cNvPr>
          <p:cNvSpPr txBox="1">
            <a:spLocks noChangeArrowheads="1"/>
          </p:cNvSpPr>
          <p:nvPr/>
        </p:nvSpPr>
        <p:spPr bwMode="auto">
          <a:xfrm>
            <a:off x="87591" y="4583668"/>
            <a:ext cx="1947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branch</a:t>
            </a:r>
          </a:p>
        </p:txBody>
      </p:sp>
      <p:sp>
        <p:nvSpPr>
          <p:cNvPr id="77" name="Line 45">
            <a:extLst>
              <a:ext uri="{FF2B5EF4-FFF2-40B4-BE49-F238E27FC236}">
                <a16:creationId xmlns:a16="http://schemas.microsoft.com/office/drawing/2014/main" id="{831AD07A-6F27-8A46-8263-028A9C5E4600}"/>
              </a:ext>
            </a:extLst>
          </p:cNvPr>
          <p:cNvSpPr>
            <a:spLocks noChangeShapeType="1"/>
          </p:cNvSpPr>
          <p:nvPr/>
        </p:nvSpPr>
        <p:spPr bwMode="auto">
          <a:xfrm flipV="1">
            <a:off x="697191" y="4202668"/>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80" name="TextBox 21">
            <a:extLst>
              <a:ext uri="{FF2B5EF4-FFF2-40B4-BE49-F238E27FC236}">
                <a16:creationId xmlns:a16="http://schemas.microsoft.com/office/drawing/2014/main" id="{DF997E6D-3033-0544-B76A-DFBC4286501C}"/>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
        <p:nvSpPr>
          <p:cNvPr id="84" name="Text Box 6">
            <a:extLst>
              <a:ext uri="{FF2B5EF4-FFF2-40B4-BE49-F238E27FC236}">
                <a16:creationId xmlns:a16="http://schemas.microsoft.com/office/drawing/2014/main" id="{F080F142-6893-0148-9B37-2A7A5F833620}"/>
              </a:ext>
            </a:extLst>
          </p:cNvPr>
          <p:cNvSpPr txBox="1">
            <a:spLocks noChangeArrowheads="1"/>
          </p:cNvSpPr>
          <p:nvPr/>
        </p:nvSpPr>
        <p:spPr bwMode="auto">
          <a:xfrm>
            <a:off x="6068252" y="1346537"/>
            <a:ext cx="24942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example: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predicted-taken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predicted-not-taken</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78" name="Text Box 6">
            <a:extLst>
              <a:ext uri="{FF2B5EF4-FFF2-40B4-BE49-F238E27FC236}">
                <a16:creationId xmlns:a16="http://schemas.microsoft.com/office/drawing/2014/main" id="{1F5CE5CE-E5E9-7F4C-A0FB-2B66C3875EB5}"/>
              </a:ext>
            </a:extLst>
          </p:cNvPr>
          <p:cNvSpPr txBox="1">
            <a:spLocks noChangeArrowheads="1"/>
          </p:cNvSpPr>
          <p:nvPr/>
        </p:nvSpPr>
        <p:spPr bwMode="auto">
          <a:xfrm>
            <a:off x="707890" y="1066800"/>
            <a:ext cx="8263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EE008B"/>
                </a:solidFill>
                <a:effectLst/>
                <a:uLnTx/>
                <a:uFillTx/>
                <a:latin typeface="+mn-lt"/>
                <a:ea typeface="ＭＳ Ｐゴシック" charset="-128"/>
                <a:cs typeface="+mn-cs"/>
              </a:rPr>
              <a:t>how to handle branches dynamically switching from</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EE008B"/>
                </a:solidFill>
                <a:latin typeface="+mn-lt"/>
              </a:rPr>
              <a:t>taken/untaken?</a:t>
            </a:r>
            <a:endParaRPr kumimoji="0" lang="en-US" altLang="en-US" b="0" i="0" u="none" strike="noStrike" kern="1200" cap="none" spc="0" normalizeH="0" baseline="0" noProof="0" dirty="0">
              <a:ln>
                <a:noFill/>
              </a:ln>
              <a:solidFill>
                <a:srgbClr val="EE008B"/>
              </a:solidFill>
              <a:effectLst/>
              <a:uLnTx/>
              <a:uFillTx/>
              <a:latin typeface="+mn-lt"/>
            </a:endParaRPr>
          </a:p>
        </p:txBody>
      </p:sp>
    </p:spTree>
    <p:extLst>
      <p:ext uri="{BB962C8B-B14F-4D97-AF65-F5344CB8AC3E}">
        <p14:creationId xmlns:p14="http://schemas.microsoft.com/office/powerpoint/2010/main" val="1978937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618583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if (aa==2)</a:t>
            </a:r>
          </a:p>
          <a:p>
            <a:pPr eaLnBrk="1" hangingPunct="1">
              <a:buFontTx/>
              <a:buNone/>
              <a:defRPr/>
            </a:pPr>
            <a:r>
              <a:rPr lang="en-US" altLang="zh-CN" dirty="0"/>
              <a:t>			aa=0;</a:t>
            </a:r>
          </a:p>
          <a:p>
            <a:pPr eaLnBrk="1" hangingPunct="1">
              <a:buNone/>
              <a:defRPr/>
            </a:pPr>
            <a:r>
              <a:rPr lang="en-US" altLang="zh-CN" dirty="0"/>
              <a:t>	if (bb==2)</a:t>
            </a:r>
          </a:p>
          <a:p>
            <a:pPr eaLnBrk="1" hangingPunct="1">
              <a:buNone/>
              <a:defRPr/>
            </a:pPr>
            <a:r>
              <a:rPr lang="en-US" altLang="zh-CN" dirty="0"/>
              <a:t>			bb=0;</a:t>
            </a:r>
          </a:p>
          <a:p>
            <a:pPr eaLnBrk="1" hangingPunct="1">
              <a:buNone/>
              <a:defRPr/>
            </a:pPr>
            <a:r>
              <a:rPr lang="en-US" altLang="zh-CN" dirty="0"/>
              <a:t>	if (aa!=bb)  {…</a:t>
            </a:r>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solidFill>
                  <a:srgbClr val="00B0F0"/>
                </a:solidFill>
              </a:rPr>
              <a:t>	then b3 untaken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Correlate Branch Prediction</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46235B1C-88E2-CD4B-B252-C3542AF5B40E}"/>
              </a:ext>
            </a:extLst>
          </p:cNvPr>
          <p:cNvSpPr txBox="1">
            <a:spLocks/>
          </p:cNvSpPr>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099609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4" name="Text Box 2">
            <a:extLst>
              <a:ext uri="{FF2B5EF4-FFF2-40B4-BE49-F238E27FC236}">
                <a16:creationId xmlns:a16="http://schemas.microsoft.com/office/drawing/2014/main" id="{A725B612-48B1-A24B-8A32-DD52B8C88DC0}"/>
              </a:ext>
            </a:extLst>
          </p:cNvPr>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CE9368AB-5849-1E4F-8817-80D080910801}"/>
              </a:ext>
            </a:extLst>
          </p:cNvPr>
          <p:cNvSpPr>
            <a:spLocks noChangeArrowheads="1"/>
          </p:cNvSpPr>
          <p:nvPr/>
        </p:nvSpPr>
        <p:spPr bwMode="auto">
          <a:xfrm>
            <a:off x="3298825" y="209329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79430181-17D4-D545-9798-834967E68534}"/>
              </a:ext>
            </a:extLst>
          </p:cNvPr>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D74A4BEE-9681-5941-8470-B7DDFDEBF779}"/>
              </a:ext>
            </a:extLst>
          </p:cNvPr>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176B8EB7-F324-8746-8CF9-1654EAE8FD30}"/>
              </a:ext>
            </a:extLst>
          </p:cNvPr>
          <p:cNvSpPr>
            <a:spLocks noChangeArrowheads="1"/>
          </p:cNvSpPr>
          <p:nvPr/>
        </p:nvSpPr>
        <p:spPr bwMode="auto">
          <a:xfrm>
            <a:off x="3298825" y="407449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CDF41D81-80DF-724E-BC0E-1EB92EF95A33}"/>
              </a:ext>
            </a:extLst>
          </p:cNvPr>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042AC2D2-0BE4-CC4C-BD7A-6C20EE6D78DF}"/>
              </a:ext>
            </a:extLst>
          </p:cNvPr>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4938CFAD-4727-4C47-B810-0F0D1EA03B43}"/>
              </a:ext>
            </a:extLst>
          </p:cNvPr>
          <p:cNvSpPr>
            <a:spLocks noChangeArrowheads="1"/>
          </p:cNvSpPr>
          <p:nvPr/>
        </p:nvSpPr>
        <p:spPr bwMode="auto">
          <a:xfrm>
            <a:off x="415925" y="361729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A35EB6A6-FD02-FE43-B199-A1478E7E3B69}"/>
              </a:ext>
            </a:extLst>
          </p:cNvPr>
          <p:cNvSpPr>
            <a:spLocks noChangeArrowheads="1"/>
          </p:cNvSpPr>
          <p:nvPr/>
        </p:nvSpPr>
        <p:spPr bwMode="auto">
          <a:xfrm>
            <a:off x="339725" y="277909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ea typeface="ＭＳ Ｐゴシック" charset="-128"/>
                <a:cs typeface="+mn-cs"/>
              </a:rPr>
              <a:t>istory</a:t>
            </a:r>
            <a:endPar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endParaRPr>
          </a:p>
        </p:txBody>
      </p:sp>
      <p:sp>
        <p:nvSpPr>
          <p:cNvPr id="13" name="Line 13">
            <a:extLst>
              <a:ext uri="{FF2B5EF4-FFF2-40B4-BE49-F238E27FC236}">
                <a16:creationId xmlns:a16="http://schemas.microsoft.com/office/drawing/2014/main" id="{2D78D422-1B5D-824B-BD41-ED5E65CEDE00}"/>
              </a:ext>
            </a:extLst>
          </p:cNvPr>
          <p:cNvSpPr>
            <a:spLocks noChangeShapeType="1"/>
          </p:cNvSpPr>
          <p:nvPr/>
        </p:nvSpPr>
        <p:spPr bwMode="auto">
          <a:xfrm flipV="1">
            <a:off x="1863725" y="2474291"/>
            <a:ext cx="1022350" cy="533399"/>
          </a:xfrm>
          <a:prstGeom prst="line">
            <a:avLst/>
          </a:prstGeom>
          <a:noFill/>
          <a:ln w="9525">
            <a:solidFill>
              <a:schemeClr val="tx1"/>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7">
            <a:extLst>
              <a:ext uri="{FF2B5EF4-FFF2-40B4-BE49-F238E27FC236}">
                <a16:creationId xmlns:a16="http://schemas.microsoft.com/office/drawing/2014/main" id="{E4FC1FAB-2657-F648-9583-82019A7E72B3}"/>
              </a:ext>
            </a:extLst>
          </p:cNvPr>
          <p:cNvSpPr>
            <a:spLocks noChangeShapeType="1"/>
          </p:cNvSpPr>
          <p:nvPr/>
        </p:nvSpPr>
        <p:spPr bwMode="auto">
          <a:xfrm>
            <a:off x="2854325" y="24742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8">
            <a:extLst>
              <a:ext uri="{FF2B5EF4-FFF2-40B4-BE49-F238E27FC236}">
                <a16:creationId xmlns:a16="http://schemas.microsoft.com/office/drawing/2014/main" id="{896DBD4D-1115-AA49-A7F3-0E90E9FC6CF0}"/>
              </a:ext>
            </a:extLst>
          </p:cNvPr>
          <p:cNvSpPr>
            <a:spLocks noChangeShapeType="1"/>
          </p:cNvSpPr>
          <p:nvPr/>
        </p:nvSpPr>
        <p:spPr bwMode="auto">
          <a:xfrm>
            <a:off x="1635125" y="392209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9">
            <a:extLst>
              <a:ext uri="{FF2B5EF4-FFF2-40B4-BE49-F238E27FC236}">
                <a16:creationId xmlns:a16="http://schemas.microsoft.com/office/drawing/2014/main" id="{680C334D-6E9A-C44A-B087-3CECE37CD9AC}"/>
              </a:ext>
            </a:extLst>
          </p:cNvPr>
          <p:cNvSpPr>
            <a:spLocks noChangeShapeType="1"/>
          </p:cNvSpPr>
          <p:nvPr/>
        </p:nvSpPr>
        <p:spPr bwMode="auto">
          <a:xfrm>
            <a:off x="2854325" y="53698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20">
            <a:extLst>
              <a:ext uri="{FF2B5EF4-FFF2-40B4-BE49-F238E27FC236}">
                <a16:creationId xmlns:a16="http://schemas.microsoft.com/office/drawing/2014/main" id="{4DCE94DD-ADC7-7F4A-8434-0FA594383441}"/>
              </a:ext>
            </a:extLst>
          </p:cNvPr>
          <p:cNvSpPr>
            <a:spLocks noChangeShapeType="1"/>
          </p:cNvSpPr>
          <p:nvPr/>
        </p:nvSpPr>
        <p:spPr bwMode="auto">
          <a:xfrm>
            <a:off x="7121525" y="277909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21">
            <a:extLst>
              <a:ext uri="{FF2B5EF4-FFF2-40B4-BE49-F238E27FC236}">
                <a16:creationId xmlns:a16="http://schemas.microsoft.com/office/drawing/2014/main" id="{228FFEC4-1C24-904B-AA60-59014C0006AB}"/>
              </a:ext>
            </a:extLst>
          </p:cNvPr>
          <p:cNvSpPr>
            <a:spLocks noChangeShapeType="1"/>
          </p:cNvSpPr>
          <p:nvPr/>
        </p:nvSpPr>
        <p:spPr bwMode="auto">
          <a:xfrm>
            <a:off x="7121525" y="2779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2">
            <a:extLst>
              <a:ext uri="{FF2B5EF4-FFF2-40B4-BE49-F238E27FC236}">
                <a16:creationId xmlns:a16="http://schemas.microsoft.com/office/drawing/2014/main" id="{2DBD49C0-4DB8-974D-8ECE-E0C3E1F079B9}"/>
              </a:ext>
            </a:extLst>
          </p:cNvPr>
          <p:cNvSpPr>
            <a:spLocks noChangeShapeType="1"/>
          </p:cNvSpPr>
          <p:nvPr/>
        </p:nvSpPr>
        <p:spPr bwMode="auto">
          <a:xfrm flipV="1">
            <a:off x="7121525" y="3922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3">
            <a:extLst>
              <a:ext uri="{FF2B5EF4-FFF2-40B4-BE49-F238E27FC236}">
                <a16:creationId xmlns:a16="http://schemas.microsoft.com/office/drawing/2014/main" id="{8F59AF90-49AF-594A-9221-3CA30DA80846}"/>
              </a:ext>
            </a:extLst>
          </p:cNvPr>
          <p:cNvSpPr>
            <a:spLocks noChangeShapeType="1"/>
          </p:cNvSpPr>
          <p:nvPr/>
        </p:nvSpPr>
        <p:spPr bwMode="auto">
          <a:xfrm>
            <a:off x="7502525" y="308389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4">
            <a:extLst>
              <a:ext uri="{FF2B5EF4-FFF2-40B4-BE49-F238E27FC236}">
                <a16:creationId xmlns:a16="http://schemas.microsoft.com/office/drawing/2014/main" id="{3E41A3DD-EA71-224A-92DA-53B54258AF38}"/>
              </a:ext>
            </a:extLst>
          </p:cNvPr>
          <p:cNvSpPr>
            <a:spLocks noChangeShapeType="1"/>
          </p:cNvSpPr>
          <p:nvPr/>
        </p:nvSpPr>
        <p:spPr bwMode="auto">
          <a:xfrm>
            <a:off x="5597525" y="536989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5">
            <a:extLst>
              <a:ext uri="{FF2B5EF4-FFF2-40B4-BE49-F238E27FC236}">
                <a16:creationId xmlns:a16="http://schemas.microsoft.com/office/drawing/2014/main" id="{361F4CBB-8108-1F47-AFCF-386AEC38F010}"/>
              </a:ext>
            </a:extLst>
          </p:cNvPr>
          <p:cNvSpPr>
            <a:spLocks noChangeShapeType="1"/>
          </p:cNvSpPr>
          <p:nvPr/>
        </p:nvSpPr>
        <p:spPr bwMode="auto">
          <a:xfrm flipV="1">
            <a:off x="6435725" y="39982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6">
            <a:extLst>
              <a:ext uri="{FF2B5EF4-FFF2-40B4-BE49-F238E27FC236}">
                <a16:creationId xmlns:a16="http://schemas.microsoft.com/office/drawing/2014/main" id="{4012C028-8004-8A41-BA69-442A43BBBAEC}"/>
              </a:ext>
            </a:extLst>
          </p:cNvPr>
          <p:cNvSpPr>
            <a:spLocks noChangeShapeType="1"/>
          </p:cNvSpPr>
          <p:nvPr/>
        </p:nvSpPr>
        <p:spPr bwMode="auto">
          <a:xfrm>
            <a:off x="6435725" y="399829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7">
            <a:extLst>
              <a:ext uri="{FF2B5EF4-FFF2-40B4-BE49-F238E27FC236}">
                <a16:creationId xmlns:a16="http://schemas.microsoft.com/office/drawing/2014/main" id="{EDA031A3-1644-1246-A762-5529A7476758}"/>
              </a:ext>
            </a:extLst>
          </p:cNvPr>
          <p:cNvSpPr>
            <a:spLocks noChangeShapeType="1"/>
          </p:cNvSpPr>
          <p:nvPr/>
        </p:nvSpPr>
        <p:spPr bwMode="auto">
          <a:xfrm>
            <a:off x="6435725" y="323153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Text Box 28">
            <a:extLst>
              <a:ext uri="{FF2B5EF4-FFF2-40B4-BE49-F238E27FC236}">
                <a16:creationId xmlns:a16="http://schemas.microsoft.com/office/drawing/2014/main" id="{FD62AD22-19F9-2347-91C9-BD4D5887A26D}"/>
              </a:ext>
            </a:extLst>
          </p:cNvPr>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6" name="Text Box 29">
            <a:extLst>
              <a:ext uri="{FF2B5EF4-FFF2-40B4-BE49-F238E27FC236}">
                <a16:creationId xmlns:a16="http://schemas.microsoft.com/office/drawing/2014/main" id="{10A4128A-354C-D846-AD04-9D0154F14C5F}"/>
              </a:ext>
            </a:extLst>
          </p:cNvPr>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7" name="Line 30">
            <a:extLst>
              <a:ext uri="{FF2B5EF4-FFF2-40B4-BE49-F238E27FC236}">
                <a16:creationId xmlns:a16="http://schemas.microsoft.com/office/drawing/2014/main" id="{A526BE75-02C0-5243-A4C3-90C3FDE89D12}"/>
              </a:ext>
            </a:extLst>
          </p:cNvPr>
          <p:cNvSpPr>
            <a:spLocks noChangeShapeType="1"/>
          </p:cNvSpPr>
          <p:nvPr/>
        </p:nvSpPr>
        <p:spPr bwMode="auto">
          <a:xfrm>
            <a:off x="7502525" y="346489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Text Box 31">
            <a:extLst>
              <a:ext uri="{FF2B5EF4-FFF2-40B4-BE49-F238E27FC236}">
                <a16:creationId xmlns:a16="http://schemas.microsoft.com/office/drawing/2014/main" id="{6B269708-DC54-DD4C-8E13-6C0C96E9C420}"/>
              </a:ext>
            </a:extLst>
          </p:cNvPr>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32">
            <a:extLst>
              <a:ext uri="{FF2B5EF4-FFF2-40B4-BE49-F238E27FC236}">
                <a16:creationId xmlns:a16="http://schemas.microsoft.com/office/drawing/2014/main" id="{7C17A088-B625-5D41-B43C-E7A06CB309FB}"/>
              </a:ext>
            </a:extLst>
          </p:cNvPr>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0" name="AutoShape 33">
            <a:extLst>
              <a:ext uri="{FF2B5EF4-FFF2-40B4-BE49-F238E27FC236}">
                <a16:creationId xmlns:a16="http://schemas.microsoft.com/office/drawing/2014/main" id="{63542149-31FA-E249-A882-2D3477B58338}"/>
              </a:ext>
            </a:extLst>
          </p:cNvPr>
          <p:cNvSpPr>
            <a:spLocks noChangeArrowheads="1"/>
          </p:cNvSpPr>
          <p:nvPr/>
        </p:nvSpPr>
        <p:spPr bwMode="auto">
          <a:xfrm>
            <a:off x="5791200" y="232189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Line 34">
            <a:extLst>
              <a:ext uri="{FF2B5EF4-FFF2-40B4-BE49-F238E27FC236}">
                <a16:creationId xmlns:a16="http://schemas.microsoft.com/office/drawing/2014/main" id="{8087D001-6189-AE43-8ECC-D38E623B8EE7}"/>
              </a:ext>
            </a:extLst>
          </p:cNvPr>
          <p:cNvSpPr>
            <a:spLocks noChangeShapeType="1"/>
          </p:cNvSpPr>
          <p:nvPr/>
        </p:nvSpPr>
        <p:spPr bwMode="auto">
          <a:xfrm>
            <a:off x="3733800" y="247429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Line 35">
            <a:extLst>
              <a:ext uri="{FF2B5EF4-FFF2-40B4-BE49-F238E27FC236}">
                <a16:creationId xmlns:a16="http://schemas.microsoft.com/office/drawing/2014/main" id="{29C3481D-6E55-6443-A182-2E9E2BDDA76F}"/>
              </a:ext>
            </a:extLst>
          </p:cNvPr>
          <p:cNvSpPr>
            <a:spLocks noChangeShapeType="1"/>
          </p:cNvSpPr>
          <p:nvPr/>
        </p:nvSpPr>
        <p:spPr bwMode="auto">
          <a:xfrm>
            <a:off x="6296025" y="255049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6">
            <a:extLst>
              <a:ext uri="{FF2B5EF4-FFF2-40B4-BE49-F238E27FC236}">
                <a16:creationId xmlns:a16="http://schemas.microsoft.com/office/drawing/2014/main" id="{EDB02106-0B8B-4540-9A1C-96542D913CA2}"/>
              </a:ext>
            </a:extLst>
          </p:cNvPr>
          <p:cNvSpPr>
            <a:spLocks noChangeShapeType="1"/>
          </p:cNvSpPr>
          <p:nvPr/>
        </p:nvSpPr>
        <p:spPr bwMode="auto">
          <a:xfrm>
            <a:off x="7353300" y="255049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7">
            <a:extLst>
              <a:ext uri="{FF2B5EF4-FFF2-40B4-BE49-F238E27FC236}">
                <a16:creationId xmlns:a16="http://schemas.microsoft.com/office/drawing/2014/main" id="{8747A7A4-46CB-F442-AA35-8E2F88B60676}"/>
              </a:ext>
            </a:extLst>
          </p:cNvPr>
          <p:cNvSpPr>
            <a:spLocks noChangeShapeType="1"/>
          </p:cNvSpPr>
          <p:nvPr/>
        </p:nvSpPr>
        <p:spPr bwMode="auto">
          <a:xfrm flipV="1">
            <a:off x="4191000" y="27028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8">
            <a:extLst>
              <a:ext uri="{FF2B5EF4-FFF2-40B4-BE49-F238E27FC236}">
                <a16:creationId xmlns:a16="http://schemas.microsoft.com/office/drawing/2014/main" id="{C695109C-9338-E747-9FF0-CC4DC8FD92A8}"/>
              </a:ext>
            </a:extLst>
          </p:cNvPr>
          <p:cNvSpPr>
            <a:spLocks noChangeShapeType="1"/>
          </p:cNvSpPr>
          <p:nvPr/>
        </p:nvSpPr>
        <p:spPr bwMode="auto">
          <a:xfrm>
            <a:off x="4191000" y="270289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Text Box 39">
            <a:extLst>
              <a:ext uri="{FF2B5EF4-FFF2-40B4-BE49-F238E27FC236}">
                <a16:creationId xmlns:a16="http://schemas.microsoft.com/office/drawing/2014/main" id="{C1922900-D29E-4C40-8820-5C3CCA2523CD}"/>
              </a:ext>
            </a:extLst>
          </p:cNvPr>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7" name="Oval 40">
            <a:extLst>
              <a:ext uri="{FF2B5EF4-FFF2-40B4-BE49-F238E27FC236}">
                <a16:creationId xmlns:a16="http://schemas.microsoft.com/office/drawing/2014/main" id="{32619CFB-26C1-D14C-9CCC-E229C7EF649A}"/>
              </a:ext>
            </a:extLst>
          </p:cNvPr>
          <p:cNvSpPr>
            <a:spLocks noChangeArrowheads="1"/>
          </p:cNvSpPr>
          <p:nvPr/>
        </p:nvSpPr>
        <p:spPr bwMode="auto">
          <a:xfrm>
            <a:off x="152400" y="262669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38" name="Text Box 41">
            <a:extLst>
              <a:ext uri="{FF2B5EF4-FFF2-40B4-BE49-F238E27FC236}">
                <a16:creationId xmlns:a16="http://schemas.microsoft.com/office/drawing/2014/main" id="{CB530BAA-598B-7C45-AE58-0DBEAFDF5972}"/>
              </a:ext>
            </a:extLst>
          </p:cNvPr>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ea typeface="ＭＳ Ｐゴシック" charset="-128"/>
                <a:cs typeface="+mn-cs"/>
              </a:rPr>
              <a:t>hich</a:t>
            </a: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branches went</a:t>
            </a:r>
          </a:p>
        </p:txBody>
      </p:sp>
      <p:sp>
        <p:nvSpPr>
          <p:cNvPr id="39" name="Line 42">
            <a:extLst>
              <a:ext uri="{FF2B5EF4-FFF2-40B4-BE49-F238E27FC236}">
                <a16:creationId xmlns:a16="http://schemas.microsoft.com/office/drawing/2014/main" id="{C9D82F14-68C7-884E-8258-731DC7606741}"/>
              </a:ext>
            </a:extLst>
          </p:cNvPr>
          <p:cNvSpPr>
            <a:spLocks noChangeShapeType="1"/>
          </p:cNvSpPr>
          <p:nvPr/>
        </p:nvSpPr>
        <p:spPr bwMode="auto">
          <a:xfrm flipH="1">
            <a:off x="1219200" y="224569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40" name="Oval 43">
            <a:extLst>
              <a:ext uri="{FF2B5EF4-FFF2-40B4-BE49-F238E27FC236}">
                <a16:creationId xmlns:a16="http://schemas.microsoft.com/office/drawing/2014/main" id="{77BC07FE-9640-7449-9ECB-20710E2B6100}"/>
              </a:ext>
            </a:extLst>
          </p:cNvPr>
          <p:cNvSpPr>
            <a:spLocks noChangeArrowheads="1"/>
          </p:cNvSpPr>
          <p:nvPr/>
        </p:nvSpPr>
        <p:spPr bwMode="auto">
          <a:xfrm>
            <a:off x="228600" y="354109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1" name="Text Box 44">
            <a:extLst>
              <a:ext uri="{FF2B5EF4-FFF2-40B4-BE49-F238E27FC236}">
                <a16:creationId xmlns:a16="http://schemas.microsoft.com/office/drawing/2014/main" id="{4464A0AB-B4D6-DE4C-910A-1B8C015B49D1}"/>
              </a:ext>
            </a:extLst>
          </p:cNvPr>
          <p:cNvSpPr txBox="1">
            <a:spLocks noChangeArrowheads="1"/>
          </p:cNvSpPr>
          <p:nvPr/>
        </p:nvSpPr>
        <p:spPr bwMode="auto">
          <a:xfrm>
            <a:off x="228600" y="4607892"/>
            <a:ext cx="2329484"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ea typeface="ＭＳ Ｐゴシック" charset="-128"/>
                <a:cs typeface="+mn-cs"/>
              </a:rPr>
              <a:t>ddress</a:t>
            </a: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2" name="Line 45">
            <a:extLst>
              <a:ext uri="{FF2B5EF4-FFF2-40B4-BE49-F238E27FC236}">
                <a16:creationId xmlns:a16="http://schemas.microsoft.com/office/drawing/2014/main" id="{BD2569D6-1709-C141-9D98-1F0BB0834B24}"/>
              </a:ext>
            </a:extLst>
          </p:cNvPr>
          <p:cNvSpPr>
            <a:spLocks noChangeShapeType="1"/>
          </p:cNvSpPr>
          <p:nvPr/>
        </p:nvSpPr>
        <p:spPr bwMode="auto">
          <a:xfrm flipV="1">
            <a:off x="838200" y="422689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4" name="TextBox 21">
            <a:extLst>
              <a:ext uri="{FF2B5EF4-FFF2-40B4-BE49-F238E27FC236}">
                <a16:creationId xmlns:a16="http://schemas.microsoft.com/office/drawing/2014/main" id="{E7C6AED3-099C-7E49-B005-36B301072953}"/>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a:t>
            </a:r>
          </a:p>
          <a:p>
            <a:pPr algn="r">
              <a:spcBef>
                <a:spcPct val="0"/>
              </a:spcBef>
              <a:buFontTx/>
              <a:buNone/>
            </a:pPr>
            <a:r>
              <a:rPr lang="en-US" altLang="zh-CN" sz="1500" dirty="0">
                <a:solidFill>
                  <a:srgbClr val="00B0F0"/>
                </a:solidFill>
              </a:rPr>
              <a:t>onur-digitaldesign_comparch-2021-lecture17b-branch-prediction-i-afterlecture.pdf</a:t>
            </a:r>
          </a:p>
        </p:txBody>
      </p:sp>
    </p:spTree>
    <p:extLst>
      <p:ext uri="{BB962C8B-B14F-4D97-AF65-F5344CB8AC3E}">
        <p14:creationId xmlns:p14="http://schemas.microsoft.com/office/powerpoint/2010/main" val="154703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animBg="1"/>
      <p:bldP spid="29" grpId="0"/>
      <p:bldP spid="30" grpId="0" animBg="1"/>
      <p:bldP spid="31" grpId="0" animBg="1"/>
      <p:bldP spid="32" grpId="0" animBg="1"/>
      <p:bldP spid="33" grpId="0" animBg="1"/>
      <p:bldP spid="34" grpId="0" animBg="1"/>
      <p:bldP spid="35" grpId="0" animBg="1"/>
      <p:bldP spid="36" grpId="0"/>
      <p:bldP spid="37" grpId="0" animBg="1"/>
      <p:bldP spid="38" grpId="0"/>
      <p:bldP spid="39" grpId="0" animBg="1"/>
      <p:bldP spid="40" grpId="0" animBg="1"/>
      <p:bldP spid="41" grpId="0"/>
      <p:bldP spid="4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latin typeface="+mn-lt"/>
              </a:rPr>
              <a:t>Two-Level Predictor</a:t>
            </a:r>
          </a:p>
        </p:txBody>
      </p:sp>
      <p:sp>
        <p:nvSpPr>
          <p:cNvPr id="4" name="Text Box 2">
            <a:extLst>
              <a:ext uri="{FF2B5EF4-FFF2-40B4-BE49-F238E27FC236}">
                <a16:creationId xmlns:a16="http://schemas.microsoft.com/office/drawing/2014/main" id="{A725B612-48B1-A24B-8A32-DD52B8C88DC0}"/>
              </a:ext>
            </a:extLst>
          </p:cNvPr>
          <p:cNvSpPr txBox="1">
            <a:spLocks noChangeArrowheads="1"/>
          </p:cNvSpPr>
          <p:nvPr/>
        </p:nvSpPr>
        <p:spPr bwMode="auto">
          <a:xfrm>
            <a:off x="5597525" y="536989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CE9368AB-5849-1E4F-8817-80D080910801}"/>
              </a:ext>
            </a:extLst>
          </p:cNvPr>
          <p:cNvSpPr>
            <a:spLocks noChangeArrowheads="1"/>
          </p:cNvSpPr>
          <p:nvPr/>
        </p:nvSpPr>
        <p:spPr bwMode="auto">
          <a:xfrm>
            <a:off x="3298825" y="209329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79430181-17D4-D545-9798-834967E68534}"/>
              </a:ext>
            </a:extLst>
          </p:cNvPr>
          <p:cNvSpPr>
            <a:spLocks noChangeArrowheads="1"/>
          </p:cNvSpPr>
          <p:nvPr/>
        </p:nvSpPr>
        <p:spPr bwMode="auto">
          <a:xfrm>
            <a:off x="3298825" y="23980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D74A4BEE-9681-5941-8470-B7DDFDEBF779}"/>
              </a:ext>
            </a:extLst>
          </p:cNvPr>
          <p:cNvSpPr txBox="1">
            <a:spLocks noChangeArrowheads="1"/>
          </p:cNvSpPr>
          <p:nvPr/>
        </p:nvSpPr>
        <p:spPr bwMode="auto">
          <a:xfrm>
            <a:off x="3082925" y="1676400"/>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176B8EB7-F324-8746-8CF9-1654EAE8FD30}"/>
              </a:ext>
            </a:extLst>
          </p:cNvPr>
          <p:cNvSpPr>
            <a:spLocks noChangeArrowheads="1"/>
          </p:cNvSpPr>
          <p:nvPr/>
        </p:nvSpPr>
        <p:spPr bwMode="auto">
          <a:xfrm>
            <a:off x="3298825" y="407449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CDF41D81-80DF-724E-BC0E-1EB92EF95A33}"/>
              </a:ext>
            </a:extLst>
          </p:cNvPr>
          <p:cNvSpPr txBox="1">
            <a:spLocks noChangeArrowheads="1"/>
          </p:cNvSpPr>
          <p:nvPr/>
        </p:nvSpPr>
        <p:spPr bwMode="auto">
          <a:xfrm>
            <a:off x="2667000" y="605569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042AC2D2-0BE4-CC4C-BD7A-6C20EE6D78DF}"/>
              </a:ext>
            </a:extLst>
          </p:cNvPr>
          <p:cNvSpPr>
            <a:spLocks noChangeArrowheads="1"/>
          </p:cNvSpPr>
          <p:nvPr/>
        </p:nvSpPr>
        <p:spPr bwMode="auto">
          <a:xfrm>
            <a:off x="3832225" y="529369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4938CFAD-4727-4C47-B810-0F0D1EA03B43}"/>
              </a:ext>
            </a:extLst>
          </p:cNvPr>
          <p:cNvSpPr>
            <a:spLocks noChangeArrowheads="1"/>
          </p:cNvSpPr>
          <p:nvPr/>
        </p:nvSpPr>
        <p:spPr bwMode="auto">
          <a:xfrm>
            <a:off x="415925" y="361729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A35EB6A6-FD02-FE43-B199-A1478E7E3B69}"/>
              </a:ext>
            </a:extLst>
          </p:cNvPr>
          <p:cNvSpPr>
            <a:spLocks noChangeArrowheads="1"/>
          </p:cNvSpPr>
          <p:nvPr/>
        </p:nvSpPr>
        <p:spPr bwMode="auto">
          <a:xfrm>
            <a:off x="339725" y="277909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Line 13">
            <a:extLst>
              <a:ext uri="{FF2B5EF4-FFF2-40B4-BE49-F238E27FC236}">
                <a16:creationId xmlns:a16="http://schemas.microsoft.com/office/drawing/2014/main" id="{2D78D422-1B5D-824B-BD41-ED5E65CEDE00}"/>
              </a:ext>
            </a:extLst>
          </p:cNvPr>
          <p:cNvSpPr>
            <a:spLocks noChangeShapeType="1"/>
          </p:cNvSpPr>
          <p:nvPr/>
        </p:nvSpPr>
        <p:spPr bwMode="auto">
          <a:xfrm flipV="1">
            <a:off x="1863725" y="2474291"/>
            <a:ext cx="1022350" cy="533399"/>
          </a:xfrm>
          <a:prstGeom prst="line">
            <a:avLst/>
          </a:prstGeom>
          <a:noFill/>
          <a:ln w="9525">
            <a:solidFill>
              <a:schemeClr val="tx1"/>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4" name="Line 17">
            <a:extLst>
              <a:ext uri="{FF2B5EF4-FFF2-40B4-BE49-F238E27FC236}">
                <a16:creationId xmlns:a16="http://schemas.microsoft.com/office/drawing/2014/main" id="{E4FC1FAB-2657-F648-9583-82019A7E72B3}"/>
              </a:ext>
            </a:extLst>
          </p:cNvPr>
          <p:cNvSpPr>
            <a:spLocks noChangeShapeType="1"/>
          </p:cNvSpPr>
          <p:nvPr/>
        </p:nvSpPr>
        <p:spPr bwMode="auto">
          <a:xfrm>
            <a:off x="2854325" y="24742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8">
            <a:extLst>
              <a:ext uri="{FF2B5EF4-FFF2-40B4-BE49-F238E27FC236}">
                <a16:creationId xmlns:a16="http://schemas.microsoft.com/office/drawing/2014/main" id="{896DBD4D-1115-AA49-A7F3-0E90E9FC6CF0}"/>
              </a:ext>
            </a:extLst>
          </p:cNvPr>
          <p:cNvSpPr>
            <a:spLocks noChangeShapeType="1"/>
          </p:cNvSpPr>
          <p:nvPr/>
        </p:nvSpPr>
        <p:spPr bwMode="auto">
          <a:xfrm>
            <a:off x="1635125" y="392209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9">
            <a:extLst>
              <a:ext uri="{FF2B5EF4-FFF2-40B4-BE49-F238E27FC236}">
                <a16:creationId xmlns:a16="http://schemas.microsoft.com/office/drawing/2014/main" id="{680C334D-6E9A-C44A-B087-3CECE37CD9AC}"/>
              </a:ext>
            </a:extLst>
          </p:cNvPr>
          <p:cNvSpPr>
            <a:spLocks noChangeShapeType="1"/>
          </p:cNvSpPr>
          <p:nvPr/>
        </p:nvSpPr>
        <p:spPr bwMode="auto">
          <a:xfrm>
            <a:off x="2854325" y="536989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20">
            <a:extLst>
              <a:ext uri="{FF2B5EF4-FFF2-40B4-BE49-F238E27FC236}">
                <a16:creationId xmlns:a16="http://schemas.microsoft.com/office/drawing/2014/main" id="{4DCE94DD-ADC7-7F4A-8434-0FA594383441}"/>
              </a:ext>
            </a:extLst>
          </p:cNvPr>
          <p:cNvSpPr>
            <a:spLocks noChangeShapeType="1"/>
          </p:cNvSpPr>
          <p:nvPr/>
        </p:nvSpPr>
        <p:spPr bwMode="auto">
          <a:xfrm>
            <a:off x="7121525" y="277909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21">
            <a:extLst>
              <a:ext uri="{FF2B5EF4-FFF2-40B4-BE49-F238E27FC236}">
                <a16:creationId xmlns:a16="http://schemas.microsoft.com/office/drawing/2014/main" id="{228FFEC4-1C24-904B-AA60-59014C0006AB}"/>
              </a:ext>
            </a:extLst>
          </p:cNvPr>
          <p:cNvSpPr>
            <a:spLocks noChangeShapeType="1"/>
          </p:cNvSpPr>
          <p:nvPr/>
        </p:nvSpPr>
        <p:spPr bwMode="auto">
          <a:xfrm>
            <a:off x="7121525" y="2779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22">
            <a:extLst>
              <a:ext uri="{FF2B5EF4-FFF2-40B4-BE49-F238E27FC236}">
                <a16:creationId xmlns:a16="http://schemas.microsoft.com/office/drawing/2014/main" id="{2DBD49C0-4DB8-974D-8ECE-E0C3E1F079B9}"/>
              </a:ext>
            </a:extLst>
          </p:cNvPr>
          <p:cNvSpPr>
            <a:spLocks noChangeShapeType="1"/>
          </p:cNvSpPr>
          <p:nvPr/>
        </p:nvSpPr>
        <p:spPr bwMode="auto">
          <a:xfrm flipV="1">
            <a:off x="7121525" y="392209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23">
            <a:extLst>
              <a:ext uri="{FF2B5EF4-FFF2-40B4-BE49-F238E27FC236}">
                <a16:creationId xmlns:a16="http://schemas.microsoft.com/office/drawing/2014/main" id="{8F59AF90-49AF-594A-9221-3CA30DA80846}"/>
              </a:ext>
            </a:extLst>
          </p:cNvPr>
          <p:cNvSpPr>
            <a:spLocks noChangeShapeType="1"/>
          </p:cNvSpPr>
          <p:nvPr/>
        </p:nvSpPr>
        <p:spPr bwMode="auto">
          <a:xfrm>
            <a:off x="7502525" y="308389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4">
            <a:extLst>
              <a:ext uri="{FF2B5EF4-FFF2-40B4-BE49-F238E27FC236}">
                <a16:creationId xmlns:a16="http://schemas.microsoft.com/office/drawing/2014/main" id="{3E41A3DD-EA71-224A-92DA-53B54258AF38}"/>
              </a:ext>
            </a:extLst>
          </p:cNvPr>
          <p:cNvSpPr>
            <a:spLocks noChangeShapeType="1"/>
          </p:cNvSpPr>
          <p:nvPr/>
        </p:nvSpPr>
        <p:spPr bwMode="auto">
          <a:xfrm>
            <a:off x="5597525" y="536989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5">
            <a:extLst>
              <a:ext uri="{FF2B5EF4-FFF2-40B4-BE49-F238E27FC236}">
                <a16:creationId xmlns:a16="http://schemas.microsoft.com/office/drawing/2014/main" id="{361F4CBB-8108-1F47-AFCF-386AEC38F010}"/>
              </a:ext>
            </a:extLst>
          </p:cNvPr>
          <p:cNvSpPr>
            <a:spLocks noChangeShapeType="1"/>
          </p:cNvSpPr>
          <p:nvPr/>
        </p:nvSpPr>
        <p:spPr bwMode="auto">
          <a:xfrm flipV="1">
            <a:off x="6435725" y="39982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6">
            <a:extLst>
              <a:ext uri="{FF2B5EF4-FFF2-40B4-BE49-F238E27FC236}">
                <a16:creationId xmlns:a16="http://schemas.microsoft.com/office/drawing/2014/main" id="{4012C028-8004-8A41-BA69-442A43BBBAEC}"/>
              </a:ext>
            </a:extLst>
          </p:cNvPr>
          <p:cNvSpPr>
            <a:spLocks noChangeShapeType="1"/>
          </p:cNvSpPr>
          <p:nvPr/>
        </p:nvSpPr>
        <p:spPr bwMode="auto">
          <a:xfrm>
            <a:off x="6435725" y="399829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7">
            <a:extLst>
              <a:ext uri="{FF2B5EF4-FFF2-40B4-BE49-F238E27FC236}">
                <a16:creationId xmlns:a16="http://schemas.microsoft.com/office/drawing/2014/main" id="{EDA031A3-1644-1246-A762-5529A7476758}"/>
              </a:ext>
            </a:extLst>
          </p:cNvPr>
          <p:cNvSpPr>
            <a:spLocks noChangeShapeType="1"/>
          </p:cNvSpPr>
          <p:nvPr/>
        </p:nvSpPr>
        <p:spPr bwMode="auto">
          <a:xfrm>
            <a:off x="6435725" y="323153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Text Box 28">
            <a:extLst>
              <a:ext uri="{FF2B5EF4-FFF2-40B4-BE49-F238E27FC236}">
                <a16:creationId xmlns:a16="http://schemas.microsoft.com/office/drawing/2014/main" id="{FD62AD22-19F9-2347-91C9-BD4D5887A26D}"/>
              </a:ext>
            </a:extLst>
          </p:cNvPr>
          <p:cNvSpPr txBox="1">
            <a:spLocks noChangeArrowheads="1"/>
          </p:cNvSpPr>
          <p:nvPr/>
        </p:nvSpPr>
        <p:spPr bwMode="auto">
          <a:xfrm>
            <a:off x="4873625" y="302198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26" name="Text Box 29">
            <a:extLst>
              <a:ext uri="{FF2B5EF4-FFF2-40B4-BE49-F238E27FC236}">
                <a16:creationId xmlns:a16="http://schemas.microsoft.com/office/drawing/2014/main" id="{10A4128A-354C-D846-AD04-9D0154F14C5F}"/>
              </a:ext>
            </a:extLst>
          </p:cNvPr>
          <p:cNvSpPr txBox="1">
            <a:spLocks noChangeArrowheads="1"/>
          </p:cNvSpPr>
          <p:nvPr/>
        </p:nvSpPr>
        <p:spPr bwMode="auto">
          <a:xfrm>
            <a:off x="3762375" y="212663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27" name="Line 30">
            <a:extLst>
              <a:ext uri="{FF2B5EF4-FFF2-40B4-BE49-F238E27FC236}">
                <a16:creationId xmlns:a16="http://schemas.microsoft.com/office/drawing/2014/main" id="{A526BE75-02C0-5243-A4C3-90C3FDE89D12}"/>
              </a:ext>
            </a:extLst>
          </p:cNvPr>
          <p:cNvSpPr>
            <a:spLocks noChangeShapeType="1"/>
          </p:cNvSpPr>
          <p:nvPr/>
        </p:nvSpPr>
        <p:spPr bwMode="auto">
          <a:xfrm>
            <a:off x="7502525" y="346489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Text Box 31">
            <a:extLst>
              <a:ext uri="{FF2B5EF4-FFF2-40B4-BE49-F238E27FC236}">
                <a16:creationId xmlns:a16="http://schemas.microsoft.com/office/drawing/2014/main" id="{6B269708-DC54-DD4C-8E13-6C0C96E9C420}"/>
              </a:ext>
            </a:extLst>
          </p:cNvPr>
          <p:cNvSpPr txBox="1">
            <a:spLocks noChangeArrowheads="1"/>
          </p:cNvSpPr>
          <p:nvPr/>
        </p:nvSpPr>
        <p:spPr bwMode="auto">
          <a:xfrm>
            <a:off x="5673725" y="536989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32">
            <a:extLst>
              <a:ext uri="{FF2B5EF4-FFF2-40B4-BE49-F238E27FC236}">
                <a16:creationId xmlns:a16="http://schemas.microsoft.com/office/drawing/2014/main" id="{7C17A088-B625-5D41-B43C-E7A06CB309FB}"/>
              </a:ext>
            </a:extLst>
          </p:cNvPr>
          <p:cNvSpPr txBox="1">
            <a:spLocks noChangeArrowheads="1"/>
          </p:cNvSpPr>
          <p:nvPr/>
        </p:nvSpPr>
        <p:spPr bwMode="auto">
          <a:xfrm>
            <a:off x="7778750" y="312199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0" name="AutoShape 33">
            <a:extLst>
              <a:ext uri="{FF2B5EF4-FFF2-40B4-BE49-F238E27FC236}">
                <a16:creationId xmlns:a16="http://schemas.microsoft.com/office/drawing/2014/main" id="{63542149-31FA-E249-A882-2D3477B58338}"/>
              </a:ext>
            </a:extLst>
          </p:cNvPr>
          <p:cNvSpPr>
            <a:spLocks noChangeArrowheads="1"/>
          </p:cNvSpPr>
          <p:nvPr/>
        </p:nvSpPr>
        <p:spPr bwMode="auto">
          <a:xfrm>
            <a:off x="5791200" y="232189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1" name="Line 34">
            <a:extLst>
              <a:ext uri="{FF2B5EF4-FFF2-40B4-BE49-F238E27FC236}">
                <a16:creationId xmlns:a16="http://schemas.microsoft.com/office/drawing/2014/main" id="{8087D001-6189-AE43-8ECC-D38E623B8EE7}"/>
              </a:ext>
            </a:extLst>
          </p:cNvPr>
          <p:cNvSpPr>
            <a:spLocks noChangeShapeType="1"/>
          </p:cNvSpPr>
          <p:nvPr/>
        </p:nvSpPr>
        <p:spPr bwMode="auto">
          <a:xfrm>
            <a:off x="3733800" y="247429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Line 35">
            <a:extLst>
              <a:ext uri="{FF2B5EF4-FFF2-40B4-BE49-F238E27FC236}">
                <a16:creationId xmlns:a16="http://schemas.microsoft.com/office/drawing/2014/main" id="{29C3481D-6E55-6443-A182-2E9E2BDDA76F}"/>
              </a:ext>
            </a:extLst>
          </p:cNvPr>
          <p:cNvSpPr>
            <a:spLocks noChangeShapeType="1"/>
          </p:cNvSpPr>
          <p:nvPr/>
        </p:nvSpPr>
        <p:spPr bwMode="auto">
          <a:xfrm>
            <a:off x="6296025" y="255049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Line 36">
            <a:extLst>
              <a:ext uri="{FF2B5EF4-FFF2-40B4-BE49-F238E27FC236}">
                <a16:creationId xmlns:a16="http://schemas.microsoft.com/office/drawing/2014/main" id="{EDB02106-0B8B-4540-9A1C-96542D913CA2}"/>
              </a:ext>
            </a:extLst>
          </p:cNvPr>
          <p:cNvSpPr>
            <a:spLocks noChangeShapeType="1"/>
          </p:cNvSpPr>
          <p:nvPr/>
        </p:nvSpPr>
        <p:spPr bwMode="auto">
          <a:xfrm>
            <a:off x="7353300" y="255049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4" name="Line 37">
            <a:extLst>
              <a:ext uri="{FF2B5EF4-FFF2-40B4-BE49-F238E27FC236}">
                <a16:creationId xmlns:a16="http://schemas.microsoft.com/office/drawing/2014/main" id="{8747A7A4-46CB-F442-AA35-8E2F88B60676}"/>
              </a:ext>
            </a:extLst>
          </p:cNvPr>
          <p:cNvSpPr>
            <a:spLocks noChangeShapeType="1"/>
          </p:cNvSpPr>
          <p:nvPr/>
        </p:nvSpPr>
        <p:spPr bwMode="auto">
          <a:xfrm flipV="1">
            <a:off x="4191000" y="270289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8">
            <a:extLst>
              <a:ext uri="{FF2B5EF4-FFF2-40B4-BE49-F238E27FC236}">
                <a16:creationId xmlns:a16="http://schemas.microsoft.com/office/drawing/2014/main" id="{C695109C-9338-E747-9FF0-CC4DC8FD92A8}"/>
              </a:ext>
            </a:extLst>
          </p:cNvPr>
          <p:cNvSpPr>
            <a:spLocks noChangeShapeType="1"/>
          </p:cNvSpPr>
          <p:nvPr/>
        </p:nvSpPr>
        <p:spPr bwMode="auto">
          <a:xfrm>
            <a:off x="4191000" y="270289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Text Box 39">
            <a:extLst>
              <a:ext uri="{FF2B5EF4-FFF2-40B4-BE49-F238E27FC236}">
                <a16:creationId xmlns:a16="http://schemas.microsoft.com/office/drawing/2014/main" id="{C1922900-D29E-4C40-8820-5C3CCA2523CD}"/>
              </a:ext>
            </a:extLst>
          </p:cNvPr>
          <p:cNvSpPr txBox="1">
            <a:spLocks noChangeArrowheads="1"/>
          </p:cNvSpPr>
          <p:nvPr/>
        </p:nvSpPr>
        <p:spPr bwMode="auto">
          <a:xfrm>
            <a:off x="4124325" y="371095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37" name="Oval 40">
            <a:extLst>
              <a:ext uri="{FF2B5EF4-FFF2-40B4-BE49-F238E27FC236}">
                <a16:creationId xmlns:a16="http://schemas.microsoft.com/office/drawing/2014/main" id="{32619CFB-26C1-D14C-9CCC-E229C7EF649A}"/>
              </a:ext>
            </a:extLst>
          </p:cNvPr>
          <p:cNvSpPr>
            <a:spLocks noChangeArrowheads="1"/>
          </p:cNvSpPr>
          <p:nvPr/>
        </p:nvSpPr>
        <p:spPr bwMode="auto">
          <a:xfrm>
            <a:off x="152400" y="262669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38" name="Text Box 41">
            <a:extLst>
              <a:ext uri="{FF2B5EF4-FFF2-40B4-BE49-F238E27FC236}">
                <a16:creationId xmlns:a16="http://schemas.microsoft.com/office/drawing/2014/main" id="{CB530BAA-598B-7C45-AE58-0DBEAFDF5972}"/>
              </a:ext>
            </a:extLst>
          </p:cNvPr>
          <p:cNvSpPr txBox="1">
            <a:spLocks noChangeArrowheads="1"/>
          </p:cNvSpPr>
          <p:nvPr/>
        </p:nvSpPr>
        <p:spPr bwMode="auto">
          <a:xfrm>
            <a:off x="441325" y="167260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w</a:t>
            </a:r>
            <a:r>
              <a:rPr kumimoji="0" lang="en-US" altLang="en-US" sz="1800" b="0" i="0" u="none" strike="noStrike" kern="1200" cap="none" spc="0" normalizeH="0" baseline="0" noProof="0" dirty="0" err="1">
                <a:ln>
                  <a:noFill/>
                </a:ln>
                <a:solidFill>
                  <a:srgbClr val="00B050"/>
                </a:solidFill>
                <a:effectLst/>
                <a:uLnTx/>
                <a:uFillTx/>
                <a:latin typeface="+mn-lt"/>
              </a:rPr>
              <a:t>hich</a:t>
            </a:r>
            <a:r>
              <a:rPr kumimoji="0" lang="en-US" altLang="en-US" sz="1800" b="0" i="0" u="none" strike="noStrike" kern="1200" cap="none" spc="0" normalizeH="0" baseline="0" noProof="0" dirty="0">
                <a:ln>
                  <a:noFill/>
                </a:ln>
                <a:solidFill>
                  <a:srgbClr val="00B050"/>
                </a:solidFill>
                <a:effectLst/>
                <a:uLnTx/>
                <a:uFillTx/>
                <a:latin typeface="+mn-lt"/>
              </a:rPr>
              <a:t>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rPr>
              <a:t>branches went</a:t>
            </a:r>
          </a:p>
        </p:txBody>
      </p:sp>
      <p:sp>
        <p:nvSpPr>
          <p:cNvPr id="39" name="Line 42">
            <a:extLst>
              <a:ext uri="{FF2B5EF4-FFF2-40B4-BE49-F238E27FC236}">
                <a16:creationId xmlns:a16="http://schemas.microsoft.com/office/drawing/2014/main" id="{C9D82F14-68C7-884E-8258-731DC7606741}"/>
              </a:ext>
            </a:extLst>
          </p:cNvPr>
          <p:cNvSpPr>
            <a:spLocks noChangeShapeType="1"/>
          </p:cNvSpPr>
          <p:nvPr/>
        </p:nvSpPr>
        <p:spPr bwMode="auto">
          <a:xfrm flipH="1">
            <a:off x="1219200" y="224569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mn-lt"/>
              <a:ea typeface="ＭＳ Ｐゴシック" charset="-128"/>
              <a:cs typeface="+mn-cs"/>
            </a:endParaRPr>
          </a:p>
        </p:txBody>
      </p:sp>
      <p:sp>
        <p:nvSpPr>
          <p:cNvPr id="40" name="Oval 43">
            <a:extLst>
              <a:ext uri="{FF2B5EF4-FFF2-40B4-BE49-F238E27FC236}">
                <a16:creationId xmlns:a16="http://schemas.microsoft.com/office/drawing/2014/main" id="{77BC07FE-9640-7449-9ECB-20710E2B6100}"/>
              </a:ext>
            </a:extLst>
          </p:cNvPr>
          <p:cNvSpPr>
            <a:spLocks noChangeArrowheads="1"/>
          </p:cNvSpPr>
          <p:nvPr/>
        </p:nvSpPr>
        <p:spPr bwMode="auto">
          <a:xfrm>
            <a:off x="228600" y="354109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1" name="Text Box 44">
            <a:extLst>
              <a:ext uri="{FF2B5EF4-FFF2-40B4-BE49-F238E27FC236}">
                <a16:creationId xmlns:a16="http://schemas.microsoft.com/office/drawing/2014/main" id="{4464A0AB-B4D6-DE4C-910A-1B8C015B49D1}"/>
              </a:ext>
            </a:extLst>
          </p:cNvPr>
          <p:cNvSpPr txBox="1">
            <a:spLocks noChangeArrowheads="1"/>
          </p:cNvSpPr>
          <p:nvPr/>
        </p:nvSpPr>
        <p:spPr bwMode="auto">
          <a:xfrm>
            <a:off x="228600" y="4607892"/>
            <a:ext cx="2329484"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92D050"/>
                </a:solidFill>
                <a:latin typeface="+mn-lt"/>
              </a:rPr>
              <a:t>a</a:t>
            </a:r>
            <a:r>
              <a:rPr kumimoji="0" lang="en-US" altLang="en-US" sz="1800" b="0" i="0" u="none" strike="noStrike" kern="1200" cap="none" spc="0" normalizeH="0" baseline="0" noProof="0" dirty="0" err="1">
                <a:ln>
                  <a:noFill/>
                </a:ln>
                <a:solidFill>
                  <a:srgbClr val="92D050"/>
                </a:solidFill>
                <a:effectLst/>
                <a:uLnTx/>
                <a:uFillTx/>
                <a:latin typeface="+mn-lt"/>
              </a:rPr>
              <a:t>ddress</a:t>
            </a:r>
            <a:r>
              <a:rPr kumimoji="0" lang="en-US" altLang="en-US" sz="1800" b="0" i="0" u="none" strike="noStrike" kern="1200" cap="none" spc="0" normalizeH="0" baseline="0" noProof="0" dirty="0">
                <a:ln>
                  <a:noFill/>
                </a:ln>
                <a:solidFill>
                  <a:srgbClr val="92D050"/>
                </a:solidFill>
                <a:effectLst/>
                <a:uLnTx/>
                <a:uFillTx/>
                <a:latin typeface="+mn-lt"/>
              </a:rPr>
              <a:t>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rPr>
              <a:t>current instruction</a:t>
            </a:r>
          </a:p>
        </p:txBody>
      </p:sp>
      <p:sp>
        <p:nvSpPr>
          <p:cNvPr id="42" name="Line 45">
            <a:extLst>
              <a:ext uri="{FF2B5EF4-FFF2-40B4-BE49-F238E27FC236}">
                <a16:creationId xmlns:a16="http://schemas.microsoft.com/office/drawing/2014/main" id="{BD2569D6-1709-C141-9D98-1F0BB0834B24}"/>
              </a:ext>
            </a:extLst>
          </p:cNvPr>
          <p:cNvSpPr>
            <a:spLocks noChangeShapeType="1"/>
          </p:cNvSpPr>
          <p:nvPr/>
        </p:nvSpPr>
        <p:spPr bwMode="auto">
          <a:xfrm flipV="1">
            <a:off x="838200" y="422689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mn-lt"/>
              <a:ea typeface="ＭＳ Ｐゴシック" charset="-128"/>
              <a:cs typeface="+mn-cs"/>
            </a:endParaRPr>
          </a:p>
        </p:txBody>
      </p:sp>
      <p:sp>
        <p:nvSpPr>
          <p:cNvPr id="44" name="TextBox 21">
            <a:extLst>
              <a:ext uri="{FF2B5EF4-FFF2-40B4-BE49-F238E27FC236}">
                <a16:creationId xmlns:a16="http://schemas.microsoft.com/office/drawing/2014/main" id="{E7C6AED3-099C-7E49-B005-36B301072953}"/>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
        <p:nvSpPr>
          <p:cNvPr id="43" name="Text Box 6">
            <a:extLst>
              <a:ext uri="{FF2B5EF4-FFF2-40B4-BE49-F238E27FC236}">
                <a16:creationId xmlns:a16="http://schemas.microsoft.com/office/drawing/2014/main" id="{C15CE53E-C921-BB41-95A2-8F916F2CA4FF}"/>
              </a:ext>
            </a:extLst>
          </p:cNvPr>
          <p:cNvSpPr txBox="1">
            <a:spLocks noChangeArrowheads="1"/>
          </p:cNvSpPr>
          <p:nvPr/>
        </p:nvSpPr>
        <p:spPr bwMode="auto">
          <a:xfrm>
            <a:off x="415925" y="1333822"/>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EE008B"/>
                </a:solidFill>
                <a:latin typeface="+mn-lt"/>
              </a:rPr>
              <a:t>u</a:t>
            </a:r>
            <a:r>
              <a:rPr kumimoji="0" lang="en-US" altLang="en-US" b="0" i="0" u="none" strike="noStrike" kern="1200" cap="none" spc="0" normalizeH="0" baseline="0" noProof="0" dirty="0">
                <a:ln>
                  <a:noFill/>
                </a:ln>
                <a:solidFill>
                  <a:srgbClr val="EE008B"/>
                </a:solidFill>
                <a:effectLst/>
                <a:uLnTx/>
                <a:uFillTx/>
                <a:latin typeface="+mn-lt"/>
              </a:rPr>
              <a:t>se a left-shift register to track global branch history</a:t>
            </a:r>
          </a:p>
        </p:txBody>
      </p:sp>
    </p:spTree>
    <p:extLst>
      <p:ext uri="{BB962C8B-B14F-4D97-AF65-F5344CB8AC3E}">
        <p14:creationId xmlns:p14="http://schemas.microsoft.com/office/powerpoint/2010/main" val="1569309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AC95BB4-62FD-9A41-BFAE-270D3A9C665D}"/>
              </a:ext>
            </a:extLst>
          </p:cNvPr>
          <p:cNvSpPr/>
          <p:nvPr/>
        </p:nvSpPr>
        <p:spPr>
          <a:xfrm>
            <a:off x="4496400" y="2209800"/>
            <a:ext cx="4647600" cy="4648200"/>
          </a:xfrm>
          <a:prstGeom prst="round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7639A3C3-AEE5-4246-8276-C912A86BB027}"/>
              </a:ext>
            </a:extLst>
          </p:cNvPr>
          <p:cNvSpPr>
            <a:spLocks noGrp="1"/>
          </p:cNvSpPr>
          <p:nvPr>
            <p:ph idx="1"/>
          </p:nvPr>
        </p:nvSpPr>
        <p:spPr/>
        <p:txBody>
          <a:bodyPr/>
          <a:lstStyle/>
          <a:p>
            <a:pPr>
              <a:defRPr/>
            </a:pPr>
            <a:r>
              <a:rPr lang="en-US" altLang="zh-CN" dirty="0">
                <a:solidFill>
                  <a:srgbClr val="00B0F0"/>
                </a:solidFill>
              </a:rPr>
              <a:t>Example: </a:t>
            </a:r>
            <a:r>
              <a:rPr lang="en-US" altLang="zh-CN" dirty="0" err="1">
                <a:solidFill>
                  <a:srgbClr val="00B0F0"/>
                </a:solidFill>
              </a:rPr>
              <a:t>eqntott</a:t>
            </a:r>
            <a:r>
              <a:rPr lang="en-US" altLang="zh-CN" dirty="0">
                <a:solidFill>
                  <a:srgbClr val="00B0F0"/>
                </a:solidFill>
              </a:rPr>
              <a:t> benchmark</a:t>
            </a:r>
          </a:p>
          <a:p>
            <a:pPr eaLnBrk="1" hangingPunct="1">
              <a:buFontTx/>
              <a:buNone/>
              <a:defRPr/>
            </a:pPr>
            <a:r>
              <a:rPr lang="en-US" altLang="zh-CN" dirty="0"/>
              <a:t>	predict b3 using </a:t>
            </a:r>
          </a:p>
          <a:p>
            <a:pPr eaLnBrk="1" hangingPunct="1">
              <a:buFontTx/>
              <a:buNone/>
              <a:defRPr/>
            </a:pPr>
            <a:r>
              <a:rPr lang="en-US" altLang="zh-CN" dirty="0"/>
              <a:t>	b1 &amp; b2</a:t>
            </a:r>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endParaRPr lang="en-US" altLang="zh-CN" dirty="0"/>
          </a:p>
          <a:p>
            <a:pPr eaLnBrk="1" hangingPunct="1">
              <a:buNone/>
              <a:defRPr/>
            </a:pPr>
            <a:r>
              <a:rPr lang="en-US" altLang="zh-CN" dirty="0">
                <a:solidFill>
                  <a:srgbClr val="00B0F0"/>
                </a:solidFill>
              </a:rPr>
              <a:t>	if b1&amp;b2 taken</a:t>
            </a:r>
          </a:p>
          <a:p>
            <a:pPr eaLnBrk="1" hangingPunct="1">
              <a:buNone/>
              <a:defRPr/>
            </a:pPr>
            <a:r>
              <a:rPr lang="en-US" altLang="zh-CN" dirty="0">
                <a:solidFill>
                  <a:srgbClr val="00B0F0"/>
                </a:solidFill>
              </a:rPr>
              <a:t>	then b3 untaken</a:t>
            </a:r>
          </a:p>
          <a:p>
            <a:pPr eaLnBrk="1" hangingPunct="1">
              <a:buNone/>
              <a:defRPr/>
            </a:pPr>
            <a:r>
              <a:rPr lang="en-US" altLang="zh-CN" dirty="0"/>
              <a:t>			</a:t>
            </a:r>
          </a:p>
          <a:p>
            <a:pPr>
              <a:defRPr/>
            </a:pPr>
            <a:endParaRPr lang="en-CN" dirty="0">
              <a:solidFill>
                <a:srgbClr val="00B0F0"/>
              </a:solidFill>
            </a:endParaRPr>
          </a:p>
          <a:p>
            <a:pPr>
              <a:defRPr/>
            </a:pPr>
            <a:endParaRPr lang="en-CN" dirty="0">
              <a:solidFill>
                <a:srgbClr val="00B0F0"/>
              </a:solidFill>
            </a:endParaRPr>
          </a:p>
          <a:p>
            <a:endParaRPr lang="en-CN" dirty="0"/>
          </a:p>
        </p:txBody>
      </p:sp>
      <p:sp>
        <p:nvSpPr>
          <p:cNvPr id="6" name="Content Placeholder 2">
            <a:extLst>
              <a:ext uri="{FF2B5EF4-FFF2-40B4-BE49-F238E27FC236}">
                <a16:creationId xmlns:a16="http://schemas.microsoft.com/office/drawing/2014/main" id="{607A4408-0EC1-DF40-994B-1945E666B8BF}"/>
              </a:ext>
            </a:extLst>
          </p:cNvPr>
          <p:cNvSpPr txBox="1">
            <a:spLocks/>
          </p:cNvSpPr>
          <p:nvPr/>
        </p:nvSpPr>
        <p:spPr bwMode="auto">
          <a:xfrm>
            <a:off x="4496400" y="16020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p>
          <a:p>
            <a:pPr eaLnBrk="1" hangingPunct="1">
              <a:buFontTx/>
              <a:buNone/>
              <a:defRPr/>
            </a:pPr>
            <a:r>
              <a:rPr lang="en-US" altLang="zh-CN" kern="0" dirty="0"/>
              <a:t>  </a:t>
            </a:r>
            <a:r>
              <a:rPr lang="en-US" altLang="zh-CN" kern="0" dirty="0">
                <a:solidFill>
                  <a:srgbClr val="00B0F0"/>
                </a:solidFill>
              </a:rPr>
              <a:t>b1</a:t>
            </a:r>
          </a:p>
          <a:p>
            <a:pPr eaLnBrk="1" hangingPunct="1">
              <a:buFontTx/>
              <a:buNone/>
              <a:defRPr/>
            </a:pPr>
            <a:endParaRPr lang="en-US" altLang="zh-CN" kern="0" dirty="0"/>
          </a:p>
          <a:p>
            <a:pPr eaLnBrk="1" hangingPunct="1">
              <a:buFontTx/>
              <a:buNone/>
              <a:defRPr/>
            </a:pPr>
            <a:r>
              <a:rPr lang="en-US" altLang="zh-CN" kern="0" dirty="0"/>
              <a:t>L1:</a:t>
            </a:r>
          </a:p>
          <a:p>
            <a:pPr eaLnBrk="1" hangingPunct="1">
              <a:buFontTx/>
              <a:buNone/>
              <a:defRPr/>
            </a:pPr>
            <a:r>
              <a:rPr lang="en-US" altLang="zh-CN" kern="0" dirty="0">
                <a:solidFill>
                  <a:srgbClr val="00B0F0"/>
                </a:solidFill>
              </a:rPr>
              <a:t>  b2</a:t>
            </a:r>
          </a:p>
          <a:p>
            <a:pPr eaLnBrk="1" hangingPunct="1">
              <a:buFontTx/>
              <a:buNone/>
              <a:defRPr/>
            </a:pPr>
            <a:endParaRPr lang="en-US" altLang="zh-CN" kern="0" dirty="0"/>
          </a:p>
          <a:p>
            <a:pPr marL="0" indent="0">
              <a:buFontTx/>
              <a:buNone/>
            </a:pPr>
            <a:r>
              <a:rPr lang="en-US" kern="0" dirty="0"/>
              <a:t>L2:</a:t>
            </a:r>
            <a:endParaRPr lang="en-CN" kern="0" dirty="0"/>
          </a:p>
          <a:p>
            <a:pPr marL="0" indent="0">
              <a:buFontTx/>
              <a:buNone/>
            </a:pPr>
            <a:r>
              <a:rPr lang="en-CN" kern="0" dirty="0"/>
              <a:t>  </a:t>
            </a:r>
            <a:r>
              <a:rPr lang="en-CN" kern="0" dirty="0">
                <a:solidFill>
                  <a:srgbClr val="00B0F0"/>
                </a:solidFill>
              </a:rPr>
              <a:t>b3</a:t>
            </a:r>
          </a:p>
        </p:txBody>
      </p:sp>
      <p:sp>
        <p:nvSpPr>
          <p:cNvPr id="2" name="Title 1">
            <a:extLst>
              <a:ext uri="{FF2B5EF4-FFF2-40B4-BE49-F238E27FC236}">
                <a16:creationId xmlns:a16="http://schemas.microsoft.com/office/drawing/2014/main" id="{F426FF39-49B3-7547-A75B-D1CF5A702ED1}"/>
              </a:ext>
            </a:extLst>
          </p:cNvPr>
          <p:cNvSpPr>
            <a:spLocks noGrp="1"/>
          </p:cNvSpPr>
          <p:nvPr>
            <p:ph type="title"/>
          </p:nvPr>
        </p:nvSpPr>
        <p:spPr/>
        <p:txBody>
          <a:bodyPr/>
          <a:lstStyle/>
          <a:p>
            <a:r>
              <a:rPr lang="en-CN" dirty="0"/>
              <a:t>Two-Level Predictor</a:t>
            </a:r>
          </a:p>
        </p:txBody>
      </p:sp>
      <p:sp>
        <p:nvSpPr>
          <p:cNvPr id="4" name="Content Placeholder 2">
            <a:extLst>
              <a:ext uri="{FF2B5EF4-FFF2-40B4-BE49-F238E27FC236}">
                <a16:creationId xmlns:a16="http://schemas.microsoft.com/office/drawing/2014/main" id="{2C4B13EB-16AB-0F44-90B8-221515F5ABEE}"/>
              </a:ext>
            </a:extLst>
          </p:cNvPr>
          <p:cNvSpPr txBox="1">
            <a:spLocks/>
          </p:cNvSpPr>
          <p:nvPr/>
        </p:nvSpPr>
        <p:spPr bwMode="auto">
          <a:xfrm>
            <a:off x="5410200" y="1600200"/>
            <a:ext cx="3505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bnez</a:t>
            </a:r>
            <a:endParaRPr lang="en-US" altLang="zh-CN" kern="0" dirty="0"/>
          </a:p>
          <a:p>
            <a:pPr eaLnBrk="1" hangingPunct="1">
              <a:buFontTx/>
              <a:buNone/>
              <a:defRPr/>
            </a:pPr>
            <a:r>
              <a:rPr lang="en-US" altLang="zh-CN" kern="0" dirty="0"/>
              <a:t>add</a:t>
            </a:r>
          </a:p>
          <a:p>
            <a:pPr marL="0" indent="0">
              <a:buFontTx/>
              <a:buNone/>
            </a:pPr>
            <a:r>
              <a:rPr lang="en-US" kern="0" dirty="0"/>
              <a:t>s</a:t>
            </a:r>
            <a:r>
              <a:rPr lang="en-CN" kern="0" dirty="0"/>
              <a:t>ub</a:t>
            </a:r>
          </a:p>
          <a:p>
            <a:pPr marL="0" indent="0">
              <a:buFontTx/>
              <a:buNone/>
            </a:pPr>
            <a:r>
              <a:rPr lang="en-CN" kern="0" dirty="0"/>
              <a:t>beqz</a:t>
            </a:r>
          </a:p>
        </p:txBody>
      </p:sp>
      <p:sp>
        <p:nvSpPr>
          <p:cNvPr id="5" name="Content Placeholder 2">
            <a:extLst>
              <a:ext uri="{FF2B5EF4-FFF2-40B4-BE49-F238E27FC236}">
                <a16:creationId xmlns:a16="http://schemas.microsoft.com/office/drawing/2014/main" id="{345295CF-E94F-FF46-8F28-8A81584D0132}"/>
              </a:ext>
            </a:extLst>
          </p:cNvPr>
          <p:cNvSpPr txBox="1">
            <a:spLocks/>
          </p:cNvSpPr>
          <p:nvPr/>
        </p:nvSpPr>
        <p:spPr bwMode="auto">
          <a:xfrm>
            <a:off x="6705600" y="1602000"/>
            <a:ext cx="29718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x3, x1, -2</a:t>
            </a:r>
          </a:p>
          <a:p>
            <a:pPr eaLnBrk="1" hangingPunct="1">
              <a:buNone/>
              <a:defRPr/>
            </a:pPr>
            <a:r>
              <a:rPr lang="en-US" altLang="zh-CN" kern="0" dirty="0"/>
              <a:t>x3, L1  </a:t>
            </a:r>
          </a:p>
          <a:p>
            <a:pPr eaLnBrk="1" hangingPunct="1">
              <a:buFontTx/>
              <a:buNone/>
              <a:defRPr/>
            </a:pPr>
            <a:r>
              <a:rPr lang="en-US" altLang="zh-CN" kern="0" dirty="0"/>
              <a:t>x1, x0, x0</a:t>
            </a:r>
          </a:p>
          <a:p>
            <a:pPr eaLnBrk="1" hangingPunct="1">
              <a:buFontTx/>
              <a:buNone/>
              <a:defRPr/>
            </a:pPr>
            <a:r>
              <a:rPr lang="en-US" altLang="zh-CN" kern="0" dirty="0"/>
              <a:t>x3, x2, -2</a:t>
            </a:r>
          </a:p>
          <a:p>
            <a:pPr eaLnBrk="1" hangingPunct="1">
              <a:buNone/>
              <a:defRPr/>
            </a:pPr>
            <a:r>
              <a:rPr lang="en-US" altLang="zh-CN" kern="0" dirty="0"/>
              <a:t>x3, L2 </a:t>
            </a:r>
            <a:endParaRPr lang="en-US" altLang="zh-CN" sz="2800" kern="0" dirty="0"/>
          </a:p>
          <a:p>
            <a:pPr eaLnBrk="1" hangingPunct="1">
              <a:buNone/>
              <a:defRPr/>
            </a:pPr>
            <a:r>
              <a:rPr lang="en-US" altLang="zh-CN" kern="0" dirty="0"/>
              <a:t>x2, x0, x0</a:t>
            </a:r>
          </a:p>
          <a:p>
            <a:pPr eaLnBrk="1" hangingPunct="1">
              <a:buNone/>
              <a:defRPr/>
            </a:pPr>
            <a:r>
              <a:rPr lang="en-US" altLang="zh-CN" kern="0" dirty="0"/>
              <a:t>x3, x1, x2</a:t>
            </a:r>
          </a:p>
          <a:p>
            <a:pPr eaLnBrk="1" hangingPunct="1">
              <a:buNone/>
              <a:defRPr/>
            </a:pPr>
            <a:r>
              <a:rPr lang="en-US" altLang="zh-CN" kern="0" dirty="0"/>
              <a:t>x3, L3</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8" name="Content Placeholder 2">
            <a:extLst>
              <a:ext uri="{FF2B5EF4-FFF2-40B4-BE49-F238E27FC236}">
                <a16:creationId xmlns:a16="http://schemas.microsoft.com/office/drawing/2014/main" id="{F7568978-74DB-C34C-B8EF-72E9189D2DB8}"/>
              </a:ext>
            </a:extLst>
          </p:cNvPr>
          <p:cNvSpPr txBox="1">
            <a:spLocks/>
          </p:cNvSpPr>
          <p:nvPr/>
        </p:nvSpPr>
        <p:spPr bwMode="auto">
          <a:xfrm>
            <a:off x="8130797" y="27720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9" name="Content Placeholder 2">
            <a:extLst>
              <a:ext uri="{FF2B5EF4-FFF2-40B4-BE49-F238E27FC236}">
                <a16:creationId xmlns:a16="http://schemas.microsoft.com/office/drawing/2014/main" id="{35760B79-7998-9D4B-9021-015506D376DD}"/>
              </a:ext>
            </a:extLst>
          </p:cNvPr>
          <p:cNvSpPr txBox="1">
            <a:spLocks/>
          </p:cNvSpPr>
          <p:nvPr/>
        </p:nvSpPr>
        <p:spPr bwMode="auto">
          <a:xfrm>
            <a:off x="8130796" y="4533900"/>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
        <p:nvSpPr>
          <p:cNvPr id="10" name="Content Placeholder 2">
            <a:extLst>
              <a:ext uri="{FF2B5EF4-FFF2-40B4-BE49-F238E27FC236}">
                <a16:creationId xmlns:a16="http://schemas.microsoft.com/office/drawing/2014/main" id="{46235B1C-88E2-CD4B-B252-C3542AF5B40E}"/>
              </a:ext>
            </a:extLst>
          </p:cNvPr>
          <p:cNvSpPr txBox="1">
            <a:spLocks/>
          </p:cNvSpPr>
          <p:nvPr/>
        </p:nvSpPr>
        <p:spPr bwMode="auto">
          <a:xfrm>
            <a:off x="8130795" y="6278562"/>
            <a:ext cx="65540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None/>
              <a:defRPr/>
            </a:pPr>
            <a:r>
              <a:rPr lang="en-CN" dirty="0"/>
              <a:t>😬</a:t>
            </a:r>
            <a:endParaRPr lang="en-US" altLang="zh-CN" kern="0" dirty="0"/>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graphicFrame>
        <p:nvGraphicFramePr>
          <p:cNvPr id="11" name="Table 11">
            <a:extLst>
              <a:ext uri="{FF2B5EF4-FFF2-40B4-BE49-F238E27FC236}">
                <a16:creationId xmlns:a16="http://schemas.microsoft.com/office/drawing/2014/main" id="{3B7E54CE-3F00-DA4A-B210-729683421F36}"/>
              </a:ext>
            </a:extLst>
          </p:cNvPr>
          <p:cNvGraphicFramePr>
            <a:graphicFrameLocks noGrp="1"/>
          </p:cNvGraphicFramePr>
          <p:nvPr>
            <p:extLst>
              <p:ext uri="{D42A27DB-BD31-4B8C-83A1-F6EECF244321}">
                <p14:modId xmlns:p14="http://schemas.microsoft.com/office/powerpoint/2010/main" val="304963491"/>
              </p:ext>
            </p:extLst>
          </p:nvPr>
        </p:nvGraphicFramePr>
        <p:xfrm>
          <a:off x="892368" y="3487420"/>
          <a:ext cx="3604032" cy="1483360"/>
        </p:xfrm>
        <a:graphic>
          <a:graphicData uri="http://schemas.openxmlformats.org/drawingml/2006/table">
            <a:tbl>
              <a:tblPr firstRow="1" bandRow="1">
                <a:tableStyleId>{5C22544A-7EE6-4342-B048-85BDC9FD1C3A}</a:tableStyleId>
              </a:tblPr>
              <a:tblGrid>
                <a:gridCol w="1241832">
                  <a:extLst>
                    <a:ext uri="{9D8B030D-6E8A-4147-A177-3AD203B41FA5}">
                      <a16:colId xmlns:a16="http://schemas.microsoft.com/office/drawing/2014/main" val="3354166252"/>
                    </a:ext>
                  </a:extLst>
                </a:gridCol>
                <a:gridCol w="990600">
                  <a:extLst>
                    <a:ext uri="{9D8B030D-6E8A-4147-A177-3AD203B41FA5}">
                      <a16:colId xmlns:a16="http://schemas.microsoft.com/office/drawing/2014/main" val="1404027263"/>
                    </a:ext>
                  </a:extLst>
                </a:gridCol>
                <a:gridCol w="1371600">
                  <a:extLst>
                    <a:ext uri="{9D8B030D-6E8A-4147-A177-3AD203B41FA5}">
                      <a16:colId xmlns:a16="http://schemas.microsoft.com/office/drawing/2014/main" val="1420668206"/>
                    </a:ext>
                  </a:extLst>
                </a:gridCol>
              </a:tblGrid>
              <a:tr h="370840">
                <a:tc>
                  <a:txBody>
                    <a:bodyPr/>
                    <a:lstStyle/>
                    <a:p>
                      <a:r>
                        <a:rPr lang="en-CN" dirty="0"/>
                        <a:t>state</a:t>
                      </a:r>
                    </a:p>
                  </a:txBody>
                  <a:tcPr/>
                </a:tc>
                <a:tc>
                  <a:txBody>
                    <a:bodyPr/>
                    <a:lstStyle/>
                    <a:p>
                      <a:r>
                        <a:rPr lang="en-CN" dirty="0"/>
                        <a:t>global</a:t>
                      </a:r>
                    </a:p>
                  </a:txBody>
                  <a:tcPr/>
                </a:tc>
                <a:tc>
                  <a:txBody>
                    <a:bodyPr/>
                    <a:lstStyle/>
                    <a:p>
                      <a:r>
                        <a:rPr lang="en-CN" dirty="0"/>
                        <a:t>predictor</a:t>
                      </a:r>
                    </a:p>
                  </a:txBody>
                  <a:tcPr/>
                </a:tc>
                <a:extLst>
                  <a:ext uri="{0D108BD9-81ED-4DB2-BD59-A6C34878D82A}">
                    <a16:rowId xmlns:a16="http://schemas.microsoft.com/office/drawing/2014/main" val="2572388335"/>
                  </a:ext>
                </a:extLst>
              </a:tr>
              <a:tr h="370840">
                <a:tc>
                  <a:txBody>
                    <a:bodyPr/>
                    <a:lstStyle/>
                    <a:p>
                      <a:r>
                        <a:rPr lang="en-CN" dirty="0"/>
                        <a:t>prior</a:t>
                      </a:r>
                    </a:p>
                  </a:txBody>
                  <a:tcPr/>
                </a:tc>
                <a:tc>
                  <a:txBody>
                    <a:bodyPr/>
                    <a:lstStyle/>
                    <a:p>
                      <a:r>
                        <a:rPr lang="en-CN" dirty="0"/>
                        <a:t>00</a:t>
                      </a:r>
                    </a:p>
                  </a:txBody>
                  <a:tcPr/>
                </a:tc>
                <a:tc>
                  <a:txBody>
                    <a:bodyPr/>
                    <a:lstStyle/>
                    <a:p>
                      <a:r>
                        <a:rPr lang="en-CN" dirty="0"/>
                        <a:t>?...</a:t>
                      </a:r>
                    </a:p>
                  </a:txBody>
                  <a:tcPr/>
                </a:tc>
                <a:extLst>
                  <a:ext uri="{0D108BD9-81ED-4DB2-BD59-A6C34878D82A}">
                    <a16:rowId xmlns:a16="http://schemas.microsoft.com/office/drawing/2014/main" val="262194016"/>
                  </a:ext>
                </a:extLst>
              </a:tr>
              <a:tr h="370840">
                <a:tc>
                  <a:txBody>
                    <a:bodyPr/>
                    <a:lstStyle/>
                    <a:p>
                      <a:r>
                        <a:rPr lang="en-US" dirty="0"/>
                        <a:t>b</a:t>
                      </a:r>
                      <a:r>
                        <a:rPr lang="en-CN" dirty="0"/>
                        <a:t>1 taken</a:t>
                      </a:r>
                    </a:p>
                  </a:txBody>
                  <a:tcPr/>
                </a:tc>
                <a:tc>
                  <a:txBody>
                    <a:bodyPr/>
                    <a:lstStyle/>
                    <a:p>
                      <a:r>
                        <a:rPr lang="en-CN" dirty="0"/>
                        <a:t>01</a:t>
                      </a:r>
                    </a:p>
                  </a:txBody>
                  <a:tcPr/>
                </a:tc>
                <a:tc>
                  <a:txBody>
                    <a:bodyPr/>
                    <a:lstStyle/>
                    <a:p>
                      <a:r>
                        <a:rPr lang="en-CN" dirty="0"/>
                        <a:t>?...</a:t>
                      </a:r>
                    </a:p>
                  </a:txBody>
                  <a:tcPr/>
                </a:tc>
                <a:extLst>
                  <a:ext uri="{0D108BD9-81ED-4DB2-BD59-A6C34878D82A}">
                    <a16:rowId xmlns:a16="http://schemas.microsoft.com/office/drawing/2014/main" val="3297675621"/>
                  </a:ext>
                </a:extLst>
              </a:tr>
              <a:tr h="370840">
                <a:tc>
                  <a:txBody>
                    <a:bodyPr/>
                    <a:lstStyle/>
                    <a:p>
                      <a:r>
                        <a:rPr lang="en-US" dirty="0"/>
                        <a:t>b</a:t>
                      </a:r>
                      <a:r>
                        <a:rPr lang="en-CN" dirty="0"/>
                        <a:t>2 taken</a:t>
                      </a:r>
                    </a:p>
                  </a:txBody>
                  <a:tcPr/>
                </a:tc>
                <a:tc>
                  <a:txBody>
                    <a:bodyPr/>
                    <a:lstStyle/>
                    <a:p>
                      <a:r>
                        <a:rPr lang="en-CN" dirty="0"/>
                        <a:t>11</a:t>
                      </a:r>
                    </a:p>
                  </a:txBody>
                  <a:tcPr/>
                </a:tc>
                <a:tc>
                  <a:txBody>
                    <a:bodyPr/>
                    <a:lstStyle/>
                    <a:p>
                      <a:r>
                        <a:rPr lang="en-CN" dirty="0"/>
                        <a:t>untaken</a:t>
                      </a:r>
                    </a:p>
                  </a:txBody>
                  <a:tcPr/>
                </a:tc>
                <a:extLst>
                  <a:ext uri="{0D108BD9-81ED-4DB2-BD59-A6C34878D82A}">
                    <a16:rowId xmlns:a16="http://schemas.microsoft.com/office/drawing/2014/main" val="3968049934"/>
                  </a:ext>
                </a:extLst>
              </a:tr>
            </a:tbl>
          </a:graphicData>
        </a:graphic>
      </p:graphicFrame>
    </p:spTree>
    <p:extLst>
      <p:ext uri="{BB962C8B-B14F-4D97-AF65-F5344CB8AC3E}">
        <p14:creationId xmlns:p14="http://schemas.microsoft.com/office/powerpoint/2010/main" val="1036042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7630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per branch given an individual pattern history table (PHT)</a:t>
            </a:r>
          </a:p>
          <a:p>
            <a:pPr eaLnBrk="1" hangingPunct="1">
              <a:buFontTx/>
              <a:buNone/>
              <a:defRPr/>
            </a:pPr>
            <a:r>
              <a:rPr lang="en-US" altLang="zh-CN" dirty="0"/>
              <a:t>	2</a:t>
            </a:r>
            <a:r>
              <a:rPr lang="en-US" altLang="zh-CN" baseline="30000" dirty="0"/>
              <a:t>m </a:t>
            </a:r>
            <a:r>
              <a:rPr lang="en-US" altLang="zh-CN" dirty="0"/>
              <a:t>x n bits</a:t>
            </a:r>
          </a:p>
          <a:p>
            <a:pPr eaLnBrk="1" hangingPunct="1">
              <a:buFontTx/>
              <a:buNone/>
              <a:defRPr/>
            </a:pPr>
            <a:endParaRPr lang="en-US" altLang="zh-CN" dirty="0"/>
          </a:p>
        </p:txBody>
      </p:sp>
    </p:spTree>
    <p:extLst>
      <p:ext uri="{BB962C8B-B14F-4D97-AF65-F5344CB8AC3E}">
        <p14:creationId xmlns:p14="http://schemas.microsoft.com/office/powerpoint/2010/main" val="2315400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91440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per branch given an individual pattern history table (PHT)</a:t>
            </a:r>
          </a:p>
          <a:p>
            <a:pPr eaLnBrk="1" hangingPunct="1">
              <a:buFontTx/>
              <a:buNone/>
              <a:defRPr/>
            </a:pPr>
            <a:r>
              <a:rPr lang="en-US" altLang="zh-CN" dirty="0"/>
              <a:t>	2</a:t>
            </a:r>
            <a:r>
              <a:rPr lang="en-US" altLang="zh-CN" baseline="30000" dirty="0"/>
              <a:t>m </a:t>
            </a:r>
            <a:r>
              <a:rPr lang="en-US" altLang="zh-CN" dirty="0"/>
              <a:t>x n bits</a:t>
            </a:r>
          </a:p>
          <a:p>
            <a:pPr>
              <a:defRPr/>
            </a:pPr>
            <a:r>
              <a:rPr lang="en-US" altLang="zh-CN" dirty="0">
                <a:solidFill>
                  <a:srgbClr val="00B0F0"/>
                </a:solidFill>
              </a:rPr>
              <a:t>lower b-bit of branch address for indices</a:t>
            </a:r>
          </a:p>
          <a:p>
            <a:pPr eaLnBrk="1" hangingPunct="1">
              <a:buFontTx/>
              <a:buNone/>
              <a:defRPr/>
            </a:pPr>
            <a:r>
              <a:rPr lang="en-US" altLang="zh-CN" dirty="0"/>
              <a:t>	2</a:t>
            </a:r>
            <a:r>
              <a:rPr lang="en-US" altLang="zh-CN" baseline="30000" dirty="0"/>
              <a:t>m </a:t>
            </a:r>
            <a:r>
              <a:rPr lang="en-US" altLang="zh-CN" dirty="0"/>
              <a:t>x n x 2</a:t>
            </a:r>
            <a:r>
              <a:rPr lang="en-US" altLang="zh-CN" baseline="30000" dirty="0"/>
              <a:t>b</a:t>
            </a:r>
            <a:r>
              <a:rPr lang="en-US" altLang="zh-CN" dirty="0"/>
              <a:t> bits</a:t>
            </a:r>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1361435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of all branch predictors given a unified PHT</a:t>
            </a:r>
          </a:p>
          <a:p>
            <a:pPr eaLnBrk="1" hangingPunct="1">
              <a:buFontTx/>
              <a:buNone/>
              <a:defRPr/>
            </a:pPr>
            <a:r>
              <a:rPr lang="en-US" altLang="zh-CN" dirty="0"/>
              <a:t>	2</a:t>
            </a:r>
            <a:r>
              <a:rPr lang="en-US" altLang="zh-CN" baseline="30000" dirty="0"/>
              <a:t>m </a:t>
            </a:r>
            <a:r>
              <a:rPr lang="en-US" altLang="zh-CN" dirty="0"/>
              <a:t>x n bits</a:t>
            </a:r>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1525712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464-4112-3141-9A0B-A49D72538EFA}"/>
              </a:ext>
            </a:extLst>
          </p:cNvPr>
          <p:cNvSpPr>
            <a:spLocks noGrp="1"/>
          </p:cNvSpPr>
          <p:nvPr>
            <p:ph type="title"/>
          </p:nvPr>
        </p:nvSpPr>
        <p:spPr/>
        <p:txBody>
          <a:bodyPr/>
          <a:lstStyle/>
          <a:p>
            <a:r>
              <a:rPr lang="en-CN" dirty="0"/>
              <a:t>Two-Level Predictor</a:t>
            </a:r>
          </a:p>
        </p:txBody>
      </p:sp>
      <p:sp>
        <p:nvSpPr>
          <p:cNvPr id="3" name="Content Placeholder 2">
            <a:extLst>
              <a:ext uri="{FF2B5EF4-FFF2-40B4-BE49-F238E27FC236}">
                <a16:creationId xmlns:a16="http://schemas.microsoft.com/office/drawing/2014/main" id="{E06BB8BE-9371-0045-BF5C-0EFE99E4CFF0}"/>
              </a:ext>
            </a:extLst>
          </p:cNvPr>
          <p:cNvSpPr>
            <a:spLocks noGrp="1"/>
          </p:cNvSpPr>
          <p:nvPr>
            <p:ph idx="1"/>
          </p:nvPr>
        </p:nvSpPr>
        <p:spPr>
          <a:xfrm>
            <a:off x="457200" y="1600200"/>
            <a:ext cx="8839200" cy="4525963"/>
          </a:xfrm>
        </p:spPr>
        <p:txBody>
          <a:bodyPr/>
          <a:lstStyle/>
          <a:p>
            <a:pPr>
              <a:defRPr/>
            </a:pPr>
            <a:r>
              <a:rPr lang="en-US" altLang="zh-CN" dirty="0">
                <a:solidFill>
                  <a:srgbClr val="00B0F0"/>
                </a:solidFill>
              </a:rPr>
              <a:t>(m, n) predictor</a:t>
            </a:r>
          </a:p>
          <a:p>
            <a:pPr eaLnBrk="1" hangingPunct="1">
              <a:buFontTx/>
              <a:buNone/>
              <a:defRPr/>
            </a:pPr>
            <a:r>
              <a:rPr lang="en-US" altLang="zh-CN" dirty="0"/>
              <a:t>	use the behavior of the last m branches to choose from 2</a:t>
            </a:r>
            <a:r>
              <a:rPr lang="en-US" altLang="zh-CN" baseline="30000" dirty="0"/>
              <a:t>m</a:t>
            </a:r>
            <a:r>
              <a:rPr lang="en-US" altLang="zh-CN" dirty="0"/>
              <a:t> branch predictors, each predictor is an n-bit counter</a:t>
            </a:r>
          </a:p>
          <a:p>
            <a:pPr>
              <a:defRPr/>
            </a:pPr>
            <a:r>
              <a:rPr lang="en-US" altLang="zh-CN" dirty="0">
                <a:solidFill>
                  <a:srgbClr val="00B0F0"/>
                </a:solidFill>
              </a:rPr>
              <a:t>storage cost of all branch predictors given a unified PHT</a:t>
            </a:r>
          </a:p>
          <a:p>
            <a:pPr eaLnBrk="1" hangingPunct="1">
              <a:buFontTx/>
              <a:buNone/>
              <a:defRPr/>
            </a:pPr>
            <a:r>
              <a:rPr lang="en-US" altLang="zh-CN" dirty="0"/>
              <a:t>	2</a:t>
            </a:r>
            <a:r>
              <a:rPr lang="en-US" altLang="zh-CN" baseline="30000" dirty="0"/>
              <a:t>m </a:t>
            </a:r>
            <a:r>
              <a:rPr lang="en-US" altLang="zh-CN" dirty="0"/>
              <a:t>x n bits</a:t>
            </a:r>
          </a:p>
          <a:p>
            <a:pPr eaLnBrk="1" hangingPunct="1">
              <a:buFontTx/>
              <a:buNone/>
              <a:defRPr/>
            </a:pPr>
            <a:r>
              <a:rPr lang="en-US" altLang="zh-CN" dirty="0">
                <a:solidFill>
                  <a:srgbClr val="FFC000"/>
                </a:solidFill>
              </a:rPr>
              <a:t>	</a:t>
            </a:r>
            <a:r>
              <a:rPr lang="en-US" altLang="zh-CN" dirty="0">
                <a:solidFill>
                  <a:srgbClr val="EE008B"/>
                </a:solidFill>
              </a:rPr>
              <a:t>predictor becomes less branch specific</a:t>
            </a:r>
          </a:p>
          <a:p>
            <a:pPr eaLnBrk="1" hangingPunct="1">
              <a:buFontTx/>
              <a:buNone/>
              <a:defRPr/>
            </a:pPr>
            <a:endParaRPr lang="en-US" altLang="zh-CN" dirty="0"/>
          </a:p>
          <a:p>
            <a:pPr marL="0" indent="0">
              <a:buNone/>
              <a:defRPr/>
            </a:pPr>
            <a:endParaRPr lang="en-US" altLang="zh-CN" dirty="0"/>
          </a:p>
          <a:p>
            <a:pPr eaLnBrk="1" hangingPunct="1">
              <a:buFontTx/>
              <a:buNone/>
              <a:defRPr/>
            </a:pPr>
            <a:endParaRPr lang="en-US" altLang="zh-CN" dirty="0"/>
          </a:p>
          <a:p>
            <a:pPr eaLnBrk="1" hangingPunct="1">
              <a:buFontTx/>
              <a:buNone/>
              <a:defRPr/>
            </a:pPr>
            <a:endParaRPr lang="en-US" altLang="zh-CN" dirty="0"/>
          </a:p>
        </p:txBody>
      </p:sp>
    </p:spTree>
    <p:extLst>
      <p:ext uri="{BB962C8B-B14F-4D97-AF65-F5344CB8AC3E}">
        <p14:creationId xmlns:p14="http://schemas.microsoft.com/office/powerpoint/2010/main" val="2318403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75D0-D9D6-9049-90D5-043A6468EB7F}"/>
              </a:ext>
            </a:extLst>
          </p:cNvPr>
          <p:cNvSpPr>
            <a:spLocks noGrp="1"/>
          </p:cNvSpPr>
          <p:nvPr>
            <p:ph type="title"/>
          </p:nvPr>
        </p:nvSpPr>
        <p:spPr/>
        <p:txBody>
          <a:bodyPr/>
          <a:lstStyle/>
          <a:p>
            <a:r>
              <a:rPr lang="en-US" dirty="0">
                <a:latin typeface="+mn-lt"/>
              </a:rPr>
              <a:t>Hybrid/Alloyed </a:t>
            </a:r>
            <a:r>
              <a:rPr lang="en-CN" dirty="0">
                <a:latin typeface="+mn-lt"/>
              </a:rPr>
              <a:t>Predictor</a:t>
            </a:r>
          </a:p>
        </p:txBody>
      </p:sp>
      <p:sp>
        <p:nvSpPr>
          <p:cNvPr id="4" name="Text Box 2">
            <a:extLst>
              <a:ext uri="{FF2B5EF4-FFF2-40B4-BE49-F238E27FC236}">
                <a16:creationId xmlns:a16="http://schemas.microsoft.com/office/drawing/2014/main" id="{640158A9-AA9D-884C-A118-B18E3FD67FE3}"/>
              </a:ext>
            </a:extLst>
          </p:cNvPr>
          <p:cNvSpPr txBox="1">
            <a:spLocks noChangeArrowheads="1"/>
          </p:cNvSpPr>
          <p:nvPr/>
        </p:nvSpPr>
        <p:spPr bwMode="auto">
          <a:xfrm>
            <a:off x="5597525" y="5319712"/>
            <a:ext cx="1869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target address</a:t>
            </a:r>
          </a:p>
        </p:txBody>
      </p:sp>
      <p:sp>
        <p:nvSpPr>
          <p:cNvPr id="5" name="Rectangle 4">
            <a:extLst>
              <a:ext uri="{FF2B5EF4-FFF2-40B4-BE49-F238E27FC236}">
                <a16:creationId xmlns:a16="http://schemas.microsoft.com/office/drawing/2014/main" id="{1FD4A07B-4079-BB41-B2DD-533A66470F6C}"/>
              </a:ext>
            </a:extLst>
          </p:cNvPr>
          <p:cNvSpPr>
            <a:spLocks noChangeArrowheads="1"/>
          </p:cNvSpPr>
          <p:nvPr/>
        </p:nvSpPr>
        <p:spPr bwMode="auto">
          <a:xfrm>
            <a:off x="3298825" y="2043112"/>
            <a:ext cx="457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6" name="Rectangle 5" descr="Dark upward diagonal">
            <a:extLst>
              <a:ext uri="{FF2B5EF4-FFF2-40B4-BE49-F238E27FC236}">
                <a16:creationId xmlns:a16="http://schemas.microsoft.com/office/drawing/2014/main" id="{356ABFDF-3BA5-6349-98E5-8757DE1348B0}"/>
              </a:ext>
            </a:extLst>
          </p:cNvPr>
          <p:cNvSpPr>
            <a:spLocks noChangeArrowheads="1"/>
          </p:cNvSpPr>
          <p:nvPr/>
        </p:nvSpPr>
        <p:spPr bwMode="auto">
          <a:xfrm>
            <a:off x="3298825" y="234791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7" name="Text Box 6">
            <a:extLst>
              <a:ext uri="{FF2B5EF4-FFF2-40B4-BE49-F238E27FC236}">
                <a16:creationId xmlns:a16="http://schemas.microsoft.com/office/drawing/2014/main" id="{B886B00D-2B99-0147-81DC-B9576EE4C176}"/>
              </a:ext>
            </a:extLst>
          </p:cNvPr>
          <p:cNvSpPr txBox="1">
            <a:spLocks noChangeArrowheads="1"/>
          </p:cNvSpPr>
          <p:nvPr/>
        </p:nvSpPr>
        <p:spPr bwMode="auto">
          <a:xfrm>
            <a:off x="3082925" y="1614488"/>
            <a:ext cx="426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Direction predictor (2-bit counters)</a:t>
            </a:r>
          </a:p>
        </p:txBody>
      </p:sp>
      <p:sp>
        <p:nvSpPr>
          <p:cNvPr id="8" name="Rectangle 7">
            <a:extLst>
              <a:ext uri="{FF2B5EF4-FFF2-40B4-BE49-F238E27FC236}">
                <a16:creationId xmlns:a16="http://schemas.microsoft.com/office/drawing/2014/main" id="{3695EE22-B5AB-C043-BF89-F3E3AF8DB2FD}"/>
              </a:ext>
            </a:extLst>
          </p:cNvPr>
          <p:cNvSpPr>
            <a:spLocks noChangeArrowheads="1"/>
          </p:cNvSpPr>
          <p:nvPr/>
        </p:nvSpPr>
        <p:spPr bwMode="auto">
          <a:xfrm>
            <a:off x="3298825" y="4024312"/>
            <a:ext cx="22860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9" name="Text Box 8">
            <a:extLst>
              <a:ext uri="{FF2B5EF4-FFF2-40B4-BE49-F238E27FC236}">
                <a16:creationId xmlns:a16="http://schemas.microsoft.com/office/drawing/2014/main" id="{FFBEED5D-5C7C-B147-BFCB-2BAE186013E7}"/>
              </a:ext>
            </a:extLst>
          </p:cNvPr>
          <p:cNvSpPr txBox="1">
            <a:spLocks noChangeArrowheads="1"/>
          </p:cNvSpPr>
          <p:nvPr/>
        </p:nvSpPr>
        <p:spPr bwMode="auto">
          <a:xfrm>
            <a:off x="2667000" y="6005512"/>
            <a:ext cx="658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Cache of Target Addresses (BTB: Branch Target Buffer)</a:t>
            </a:r>
          </a:p>
        </p:txBody>
      </p:sp>
      <p:sp>
        <p:nvSpPr>
          <p:cNvPr id="10" name="Rectangle 9" descr="Dark upward diagonal">
            <a:extLst>
              <a:ext uri="{FF2B5EF4-FFF2-40B4-BE49-F238E27FC236}">
                <a16:creationId xmlns:a16="http://schemas.microsoft.com/office/drawing/2014/main" id="{EF23A573-5E49-6B4F-A5A9-DCC9FBD383DF}"/>
              </a:ext>
            </a:extLst>
          </p:cNvPr>
          <p:cNvSpPr>
            <a:spLocks noChangeArrowheads="1"/>
          </p:cNvSpPr>
          <p:nvPr/>
        </p:nvSpPr>
        <p:spPr bwMode="auto">
          <a:xfrm>
            <a:off x="3832225" y="5243512"/>
            <a:ext cx="457200" cy="152400"/>
          </a:xfrm>
          <a:prstGeom prst="rect">
            <a:avLst/>
          </a:prstGeom>
          <a:pattFill prst="dkUpDiag">
            <a:fgClr>
              <a:schemeClr val="accent1"/>
            </a:fgClr>
            <a:bgClr>
              <a:schemeClr val="bg1"/>
            </a:bgClr>
          </a:patt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1" name="Rectangle 10">
            <a:extLst>
              <a:ext uri="{FF2B5EF4-FFF2-40B4-BE49-F238E27FC236}">
                <a16:creationId xmlns:a16="http://schemas.microsoft.com/office/drawing/2014/main" id="{AC4713AB-0775-AD4A-AC88-BE522E6B5C79}"/>
              </a:ext>
            </a:extLst>
          </p:cNvPr>
          <p:cNvSpPr>
            <a:spLocks noChangeArrowheads="1"/>
          </p:cNvSpPr>
          <p:nvPr/>
        </p:nvSpPr>
        <p:spPr bwMode="auto">
          <a:xfrm>
            <a:off x="415925" y="3567112"/>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Program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ea typeface="ＭＳ Ｐゴシック" charset="-128"/>
                <a:cs typeface="+mn-cs"/>
              </a:rPr>
              <a:t>Counter</a:t>
            </a:r>
          </a:p>
        </p:txBody>
      </p:sp>
      <p:sp>
        <p:nvSpPr>
          <p:cNvPr id="12" name="Rectangle 11">
            <a:extLst>
              <a:ext uri="{FF2B5EF4-FFF2-40B4-BE49-F238E27FC236}">
                <a16:creationId xmlns:a16="http://schemas.microsoft.com/office/drawing/2014/main" id="{5CC40BD5-AB3F-7C49-BB1C-DBA890FCBB18}"/>
              </a:ext>
            </a:extLst>
          </p:cNvPr>
          <p:cNvSpPr>
            <a:spLocks noChangeArrowheads="1"/>
          </p:cNvSpPr>
          <p:nvPr/>
        </p:nvSpPr>
        <p:spPr bwMode="auto">
          <a:xfrm>
            <a:off x="339725" y="2728912"/>
            <a:ext cx="1524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n-lt"/>
              </a:rPr>
              <a:t>Global Branch </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0000"/>
                </a:solidFill>
                <a:latin typeface="+mn-lt"/>
              </a:rPr>
              <a:t>H</a:t>
            </a:r>
            <a:r>
              <a:rPr kumimoji="0" lang="en-US" altLang="en-US" sz="1800" b="0" i="0" u="none" strike="noStrike" kern="1200" cap="none" spc="0" normalizeH="0" baseline="0" noProof="0" dirty="0" err="1">
                <a:ln>
                  <a:noFill/>
                </a:ln>
                <a:solidFill>
                  <a:srgbClr val="000000"/>
                </a:solidFill>
                <a:effectLst/>
                <a:uLnTx/>
                <a:uFillTx/>
                <a:latin typeface="+mn-lt"/>
              </a:rPr>
              <a:t>istory</a:t>
            </a:r>
            <a:endParaRPr kumimoji="0" lang="en-US" altLang="en-US" sz="1800" b="0" i="0" u="none" strike="noStrike" kern="1200" cap="none" spc="0" normalizeH="0" baseline="0" noProof="0" dirty="0">
              <a:ln>
                <a:noFill/>
              </a:ln>
              <a:solidFill>
                <a:srgbClr val="000000"/>
              </a:solidFill>
              <a:effectLst/>
              <a:uLnTx/>
              <a:uFillTx/>
              <a:latin typeface="+mn-lt"/>
            </a:endParaRPr>
          </a:p>
        </p:txBody>
      </p:sp>
      <p:sp>
        <p:nvSpPr>
          <p:cNvPr id="13" name="Rectangle 12">
            <a:extLst>
              <a:ext uri="{FF2B5EF4-FFF2-40B4-BE49-F238E27FC236}">
                <a16:creationId xmlns:a16="http://schemas.microsoft.com/office/drawing/2014/main" id="{E0871597-547F-354A-9053-07AC3257A4AF}"/>
              </a:ext>
            </a:extLst>
          </p:cNvPr>
          <p:cNvSpPr>
            <a:spLocks noChangeArrowheads="1"/>
          </p:cNvSpPr>
          <p:nvPr/>
        </p:nvSpPr>
        <p:spPr bwMode="auto">
          <a:xfrm>
            <a:off x="2016125" y="3414712"/>
            <a:ext cx="5334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XOR</a:t>
            </a:r>
          </a:p>
        </p:txBody>
      </p:sp>
      <p:sp>
        <p:nvSpPr>
          <p:cNvPr id="14" name="Line 13">
            <a:extLst>
              <a:ext uri="{FF2B5EF4-FFF2-40B4-BE49-F238E27FC236}">
                <a16:creationId xmlns:a16="http://schemas.microsoft.com/office/drawing/2014/main" id="{8C6DAB42-E0C0-1E42-A6E8-7CCB9BC1A0A4}"/>
              </a:ext>
            </a:extLst>
          </p:cNvPr>
          <p:cNvSpPr>
            <a:spLocks noChangeShapeType="1"/>
          </p:cNvSpPr>
          <p:nvPr/>
        </p:nvSpPr>
        <p:spPr bwMode="auto">
          <a:xfrm>
            <a:off x="1863725" y="2957512"/>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5" name="Line 14">
            <a:extLst>
              <a:ext uri="{FF2B5EF4-FFF2-40B4-BE49-F238E27FC236}">
                <a16:creationId xmlns:a16="http://schemas.microsoft.com/office/drawing/2014/main" id="{000699E0-96A4-8B41-B946-5979F1F0D001}"/>
              </a:ext>
            </a:extLst>
          </p:cNvPr>
          <p:cNvSpPr>
            <a:spLocks noChangeShapeType="1"/>
          </p:cNvSpPr>
          <p:nvPr/>
        </p:nvSpPr>
        <p:spPr bwMode="auto">
          <a:xfrm flipV="1">
            <a:off x="1635125" y="3643312"/>
            <a:ext cx="609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6" name="Line 15">
            <a:extLst>
              <a:ext uri="{FF2B5EF4-FFF2-40B4-BE49-F238E27FC236}">
                <a16:creationId xmlns:a16="http://schemas.microsoft.com/office/drawing/2014/main" id="{D5BAC02A-84DE-FA45-BCBE-FB9F40BEFD73}"/>
              </a:ext>
            </a:extLst>
          </p:cNvPr>
          <p:cNvSpPr>
            <a:spLocks noChangeShapeType="1"/>
          </p:cNvSpPr>
          <p:nvPr/>
        </p:nvSpPr>
        <p:spPr bwMode="auto">
          <a:xfrm>
            <a:off x="2549525" y="3490912"/>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7" name="Line 16">
            <a:extLst>
              <a:ext uri="{FF2B5EF4-FFF2-40B4-BE49-F238E27FC236}">
                <a16:creationId xmlns:a16="http://schemas.microsoft.com/office/drawing/2014/main" id="{7A271AAB-E671-D848-9244-1F64A293181A}"/>
              </a:ext>
            </a:extLst>
          </p:cNvPr>
          <p:cNvSpPr>
            <a:spLocks noChangeShapeType="1"/>
          </p:cNvSpPr>
          <p:nvPr/>
        </p:nvSpPr>
        <p:spPr bwMode="auto">
          <a:xfrm flipV="1">
            <a:off x="2854325" y="2424112"/>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8" name="Line 17">
            <a:extLst>
              <a:ext uri="{FF2B5EF4-FFF2-40B4-BE49-F238E27FC236}">
                <a16:creationId xmlns:a16="http://schemas.microsoft.com/office/drawing/2014/main" id="{5399DD5C-8085-D748-80C3-59BB91EEC18B}"/>
              </a:ext>
            </a:extLst>
          </p:cNvPr>
          <p:cNvSpPr>
            <a:spLocks noChangeShapeType="1"/>
          </p:cNvSpPr>
          <p:nvPr/>
        </p:nvSpPr>
        <p:spPr bwMode="auto">
          <a:xfrm>
            <a:off x="2854325" y="242411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19" name="Line 18">
            <a:extLst>
              <a:ext uri="{FF2B5EF4-FFF2-40B4-BE49-F238E27FC236}">
                <a16:creationId xmlns:a16="http://schemas.microsoft.com/office/drawing/2014/main" id="{79769410-AA2E-1A4F-8691-DFF15B11C1D6}"/>
              </a:ext>
            </a:extLst>
          </p:cNvPr>
          <p:cNvSpPr>
            <a:spLocks noChangeShapeType="1"/>
          </p:cNvSpPr>
          <p:nvPr/>
        </p:nvSpPr>
        <p:spPr bwMode="auto">
          <a:xfrm>
            <a:off x="1635125" y="3871912"/>
            <a:ext cx="1219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0" name="Line 19">
            <a:extLst>
              <a:ext uri="{FF2B5EF4-FFF2-40B4-BE49-F238E27FC236}">
                <a16:creationId xmlns:a16="http://schemas.microsoft.com/office/drawing/2014/main" id="{1AB6B971-F47A-C241-B4EB-DC663183DB38}"/>
              </a:ext>
            </a:extLst>
          </p:cNvPr>
          <p:cNvSpPr>
            <a:spLocks noChangeShapeType="1"/>
          </p:cNvSpPr>
          <p:nvPr/>
        </p:nvSpPr>
        <p:spPr bwMode="auto">
          <a:xfrm>
            <a:off x="2854325" y="5319712"/>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1" name="Line 20">
            <a:extLst>
              <a:ext uri="{FF2B5EF4-FFF2-40B4-BE49-F238E27FC236}">
                <a16:creationId xmlns:a16="http://schemas.microsoft.com/office/drawing/2014/main" id="{52729C22-EFAB-3340-BAEB-43CD3D6AF061}"/>
              </a:ext>
            </a:extLst>
          </p:cNvPr>
          <p:cNvSpPr>
            <a:spLocks noChangeShapeType="1"/>
          </p:cNvSpPr>
          <p:nvPr/>
        </p:nvSpPr>
        <p:spPr bwMode="auto">
          <a:xfrm>
            <a:off x="7121525" y="2728912"/>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2" name="Line 21">
            <a:extLst>
              <a:ext uri="{FF2B5EF4-FFF2-40B4-BE49-F238E27FC236}">
                <a16:creationId xmlns:a16="http://schemas.microsoft.com/office/drawing/2014/main" id="{4EB85D44-D5F9-464D-B524-EA320417A083}"/>
              </a:ext>
            </a:extLst>
          </p:cNvPr>
          <p:cNvSpPr>
            <a:spLocks noChangeShapeType="1"/>
          </p:cNvSpPr>
          <p:nvPr/>
        </p:nvSpPr>
        <p:spPr bwMode="auto">
          <a:xfrm>
            <a:off x="7121525" y="272891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3" name="Line 22">
            <a:extLst>
              <a:ext uri="{FF2B5EF4-FFF2-40B4-BE49-F238E27FC236}">
                <a16:creationId xmlns:a16="http://schemas.microsoft.com/office/drawing/2014/main" id="{3D6F0E85-019F-E047-A4EA-B80AC1653227}"/>
              </a:ext>
            </a:extLst>
          </p:cNvPr>
          <p:cNvSpPr>
            <a:spLocks noChangeShapeType="1"/>
          </p:cNvSpPr>
          <p:nvPr/>
        </p:nvSpPr>
        <p:spPr bwMode="auto">
          <a:xfrm flipV="1">
            <a:off x="7121525" y="3871912"/>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4" name="Line 23">
            <a:extLst>
              <a:ext uri="{FF2B5EF4-FFF2-40B4-BE49-F238E27FC236}">
                <a16:creationId xmlns:a16="http://schemas.microsoft.com/office/drawing/2014/main" id="{6A0C0FF3-703B-9240-AD7B-B9D6CA71C61C}"/>
              </a:ext>
            </a:extLst>
          </p:cNvPr>
          <p:cNvSpPr>
            <a:spLocks noChangeShapeType="1"/>
          </p:cNvSpPr>
          <p:nvPr/>
        </p:nvSpPr>
        <p:spPr bwMode="auto">
          <a:xfrm>
            <a:off x="7502525" y="303371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5" name="Line 24">
            <a:extLst>
              <a:ext uri="{FF2B5EF4-FFF2-40B4-BE49-F238E27FC236}">
                <a16:creationId xmlns:a16="http://schemas.microsoft.com/office/drawing/2014/main" id="{8661E24C-38E7-5E4A-BCF0-0B7488A1241F}"/>
              </a:ext>
            </a:extLst>
          </p:cNvPr>
          <p:cNvSpPr>
            <a:spLocks noChangeShapeType="1"/>
          </p:cNvSpPr>
          <p:nvPr/>
        </p:nvSpPr>
        <p:spPr bwMode="auto">
          <a:xfrm>
            <a:off x="5597525" y="5319712"/>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6" name="Line 25">
            <a:extLst>
              <a:ext uri="{FF2B5EF4-FFF2-40B4-BE49-F238E27FC236}">
                <a16:creationId xmlns:a16="http://schemas.microsoft.com/office/drawing/2014/main" id="{5086248C-2BA3-D043-8031-E51887C8ABCE}"/>
              </a:ext>
            </a:extLst>
          </p:cNvPr>
          <p:cNvSpPr>
            <a:spLocks noChangeShapeType="1"/>
          </p:cNvSpPr>
          <p:nvPr/>
        </p:nvSpPr>
        <p:spPr bwMode="auto">
          <a:xfrm flipV="1">
            <a:off x="6435725" y="394811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7" name="Line 26">
            <a:extLst>
              <a:ext uri="{FF2B5EF4-FFF2-40B4-BE49-F238E27FC236}">
                <a16:creationId xmlns:a16="http://schemas.microsoft.com/office/drawing/2014/main" id="{9DE70AB7-17EB-F24E-BC4F-1D83AF4524E1}"/>
              </a:ext>
            </a:extLst>
          </p:cNvPr>
          <p:cNvSpPr>
            <a:spLocks noChangeShapeType="1"/>
          </p:cNvSpPr>
          <p:nvPr/>
        </p:nvSpPr>
        <p:spPr bwMode="auto">
          <a:xfrm>
            <a:off x="6435725" y="3948112"/>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8" name="Line 27">
            <a:extLst>
              <a:ext uri="{FF2B5EF4-FFF2-40B4-BE49-F238E27FC236}">
                <a16:creationId xmlns:a16="http://schemas.microsoft.com/office/drawing/2014/main" id="{212B5636-B698-4441-84F6-39CDD777F833}"/>
              </a:ext>
            </a:extLst>
          </p:cNvPr>
          <p:cNvSpPr>
            <a:spLocks noChangeShapeType="1"/>
          </p:cNvSpPr>
          <p:nvPr/>
        </p:nvSpPr>
        <p:spPr bwMode="auto">
          <a:xfrm>
            <a:off x="6435725" y="318135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29" name="Text Box 28">
            <a:extLst>
              <a:ext uri="{FF2B5EF4-FFF2-40B4-BE49-F238E27FC236}">
                <a16:creationId xmlns:a16="http://schemas.microsoft.com/office/drawing/2014/main" id="{65BC89F8-946C-2B49-AAF5-8D4E7DEB7537}"/>
              </a:ext>
            </a:extLst>
          </p:cNvPr>
          <p:cNvSpPr txBox="1">
            <a:spLocks noChangeArrowheads="1"/>
          </p:cNvSpPr>
          <p:nvPr/>
        </p:nvSpPr>
        <p:spPr bwMode="auto">
          <a:xfrm>
            <a:off x="4873625" y="2971800"/>
            <a:ext cx="1784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PC + inst size</a:t>
            </a:r>
          </a:p>
        </p:txBody>
      </p:sp>
      <p:sp>
        <p:nvSpPr>
          <p:cNvPr id="30" name="Text Box 29">
            <a:extLst>
              <a:ext uri="{FF2B5EF4-FFF2-40B4-BE49-F238E27FC236}">
                <a16:creationId xmlns:a16="http://schemas.microsoft.com/office/drawing/2014/main" id="{066D40AD-F1C4-914D-A99A-92EBAA75AA72}"/>
              </a:ext>
            </a:extLst>
          </p:cNvPr>
          <p:cNvSpPr txBox="1">
            <a:spLocks noChangeArrowheads="1"/>
          </p:cNvSpPr>
          <p:nvPr/>
        </p:nvSpPr>
        <p:spPr bwMode="auto">
          <a:xfrm>
            <a:off x="3762375" y="2076450"/>
            <a:ext cx="958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taken?</a:t>
            </a:r>
          </a:p>
        </p:txBody>
      </p:sp>
      <p:sp>
        <p:nvSpPr>
          <p:cNvPr id="31" name="Line 30">
            <a:extLst>
              <a:ext uri="{FF2B5EF4-FFF2-40B4-BE49-F238E27FC236}">
                <a16:creationId xmlns:a16="http://schemas.microsoft.com/office/drawing/2014/main" id="{8ABFFE08-2DC3-FE4E-AD5F-6CBFE1AEFA54}"/>
              </a:ext>
            </a:extLst>
          </p:cNvPr>
          <p:cNvSpPr>
            <a:spLocks noChangeShapeType="1"/>
          </p:cNvSpPr>
          <p:nvPr/>
        </p:nvSpPr>
        <p:spPr bwMode="auto">
          <a:xfrm>
            <a:off x="7502525" y="3414712"/>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2" name="Text Box 31">
            <a:extLst>
              <a:ext uri="{FF2B5EF4-FFF2-40B4-BE49-F238E27FC236}">
                <a16:creationId xmlns:a16="http://schemas.microsoft.com/office/drawing/2014/main" id="{14421466-71B0-714E-A4EE-4A88BD9A5F5B}"/>
              </a:ext>
            </a:extLst>
          </p:cNvPr>
          <p:cNvSpPr txBox="1">
            <a:spLocks noChangeArrowheads="1"/>
          </p:cNvSpPr>
          <p:nvPr/>
        </p:nvSpPr>
        <p:spPr bwMode="auto">
          <a:xfrm>
            <a:off x="5673725" y="531971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3" name="Text Box 32">
            <a:extLst>
              <a:ext uri="{FF2B5EF4-FFF2-40B4-BE49-F238E27FC236}">
                <a16:creationId xmlns:a16="http://schemas.microsoft.com/office/drawing/2014/main" id="{2EE25102-D5EB-0040-AE57-276FE12921A1}"/>
              </a:ext>
            </a:extLst>
          </p:cNvPr>
          <p:cNvSpPr txBox="1">
            <a:spLocks noChangeArrowheads="1"/>
          </p:cNvSpPr>
          <p:nvPr/>
        </p:nvSpPr>
        <p:spPr bwMode="auto">
          <a:xfrm>
            <a:off x="7778750" y="3071812"/>
            <a:ext cx="1427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Next Fetch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Address</a:t>
            </a:r>
          </a:p>
        </p:txBody>
      </p:sp>
      <p:sp>
        <p:nvSpPr>
          <p:cNvPr id="34" name="AutoShape 33">
            <a:extLst>
              <a:ext uri="{FF2B5EF4-FFF2-40B4-BE49-F238E27FC236}">
                <a16:creationId xmlns:a16="http://schemas.microsoft.com/office/drawing/2014/main" id="{C9E5A7F3-1615-9141-9332-CB68EABC5590}"/>
              </a:ext>
            </a:extLst>
          </p:cNvPr>
          <p:cNvSpPr>
            <a:spLocks noChangeArrowheads="1"/>
          </p:cNvSpPr>
          <p:nvPr/>
        </p:nvSpPr>
        <p:spPr bwMode="auto">
          <a:xfrm>
            <a:off x="5791200" y="2271712"/>
            <a:ext cx="533400" cy="533400"/>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5" name="Line 34">
            <a:extLst>
              <a:ext uri="{FF2B5EF4-FFF2-40B4-BE49-F238E27FC236}">
                <a16:creationId xmlns:a16="http://schemas.microsoft.com/office/drawing/2014/main" id="{6450A688-4E25-3142-8F8B-12634BC9F607}"/>
              </a:ext>
            </a:extLst>
          </p:cNvPr>
          <p:cNvSpPr>
            <a:spLocks noChangeShapeType="1"/>
          </p:cNvSpPr>
          <p:nvPr/>
        </p:nvSpPr>
        <p:spPr bwMode="auto">
          <a:xfrm>
            <a:off x="3733800" y="2424112"/>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6" name="Line 35">
            <a:extLst>
              <a:ext uri="{FF2B5EF4-FFF2-40B4-BE49-F238E27FC236}">
                <a16:creationId xmlns:a16="http://schemas.microsoft.com/office/drawing/2014/main" id="{4BB61274-A9A8-D749-BACE-FA808BEC21AE}"/>
              </a:ext>
            </a:extLst>
          </p:cNvPr>
          <p:cNvSpPr>
            <a:spLocks noChangeShapeType="1"/>
          </p:cNvSpPr>
          <p:nvPr/>
        </p:nvSpPr>
        <p:spPr bwMode="auto">
          <a:xfrm>
            <a:off x="6296025" y="2500312"/>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7" name="Line 36">
            <a:extLst>
              <a:ext uri="{FF2B5EF4-FFF2-40B4-BE49-F238E27FC236}">
                <a16:creationId xmlns:a16="http://schemas.microsoft.com/office/drawing/2014/main" id="{664D0731-980E-B54A-AF37-8248D13FCF62}"/>
              </a:ext>
            </a:extLst>
          </p:cNvPr>
          <p:cNvSpPr>
            <a:spLocks noChangeShapeType="1"/>
          </p:cNvSpPr>
          <p:nvPr/>
        </p:nvSpPr>
        <p:spPr bwMode="auto">
          <a:xfrm>
            <a:off x="7353300" y="2500312"/>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8" name="Line 37">
            <a:extLst>
              <a:ext uri="{FF2B5EF4-FFF2-40B4-BE49-F238E27FC236}">
                <a16:creationId xmlns:a16="http://schemas.microsoft.com/office/drawing/2014/main" id="{0CC89E4D-6E16-0F44-AAF5-D34535FAEA27}"/>
              </a:ext>
            </a:extLst>
          </p:cNvPr>
          <p:cNvSpPr>
            <a:spLocks noChangeShapeType="1"/>
          </p:cNvSpPr>
          <p:nvPr/>
        </p:nvSpPr>
        <p:spPr bwMode="auto">
          <a:xfrm flipV="1">
            <a:off x="4191000" y="2652712"/>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39" name="Line 38">
            <a:extLst>
              <a:ext uri="{FF2B5EF4-FFF2-40B4-BE49-F238E27FC236}">
                <a16:creationId xmlns:a16="http://schemas.microsoft.com/office/drawing/2014/main" id="{DE6140D7-6914-C647-9AC6-971DB05448F1}"/>
              </a:ext>
            </a:extLst>
          </p:cNvPr>
          <p:cNvSpPr>
            <a:spLocks noChangeShapeType="1"/>
          </p:cNvSpPr>
          <p:nvPr/>
        </p:nvSpPr>
        <p:spPr bwMode="auto">
          <a:xfrm>
            <a:off x="4191000" y="2652712"/>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0" name="Text Box 39">
            <a:extLst>
              <a:ext uri="{FF2B5EF4-FFF2-40B4-BE49-F238E27FC236}">
                <a16:creationId xmlns:a16="http://schemas.microsoft.com/office/drawing/2014/main" id="{C97DDBDA-4001-8544-82E8-4A7B9274FEA6}"/>
              </a:ext>
            </a:extLst>
          </p:cNvPr>
          <p:cNvSpPr txBox="1">
            <a:spLocks noChangeArrowheads="1"/>
          </p:cNvSpPr>
          <p:nvPr/>
        </p:nvSpPr>
        <p:spPr bwMode="auto">
          <a:xfrm>
            <a:off x="4124325" y="3660775"/>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rPr>
              <a:t>hit?</a:t>
            </a:r>
          </a:p>
        </p:txBody>
      </p:sp>
      <p:sp>
        <p:nvSpPr>
          <p:cNvPr id="41" name="Oval 40">
            <a:extLst>
              <a:ext uri="{FF2B5EF4-FFF2-40B4-BE49-F238E27FC236}">
                <a16:creationId xmlns:a16="http://schemas.microsoft.com/office/drawing/2014/main" id="{DB8929F1-A2D7-E445-B761-FD8998013629}"/>
              </a:ext>
            </a:extLst>
          </p:cNvPr>
          <p:cNvSpPr>
            <a:spLocks noChangeArrowheads="1"/>
          </p:cNvSpPr>
          <p:nvPr/>
        </p:nvSpPr>
        <p:spPr bwMode="auto">
          <a:xfrm>
            <a:off x="152400" y="2576512"/>
            <a:ext cx="1905000" cy="838200"/>
          </a:xfrm>
          <a:prstGeom prst="ellipse">
            <a:avLst/>
          </a:prstGeom>
          <a:noFill/>
          <a:ln w="3492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2" name="Text Box 41">
            <a:extLst>
              <a:ext uri="{FF2B5EF4-FFF2-40B4-BE49-F238E27FC236}">
                <a16:creationId xmlns:a16="http://schemas.microsoft.com/office/drawing/2014/main" id="{B27B2991-ECC8-C449-BA47-6768C9F4FE8D}"/>
              </a:ext>
            </a:extLst>
          </p:cNvPr>
          <p:cNvSpPr txBox="1">
            <a:spLocks noChangeArrowheads="1"/>
          </p:cNvSpPr>
          <p:nvPr/>
        </p:nvSpPr>
        <p:spPr bwMode="auto">
          <a:xfrm>
            <a:off x="441325" y="1622425"/>
            <a:ext cx="2755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which direction earlier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branches went</a:t>
            </a:r>
          </a:p>
        </p:txBody>
      </p:sp>
      <p:sp>
        <p:nvSpPr>
          <p:cNvPr id="43" name="Line 42">
            <a:extLst>
              <a:ext uri="{FF2B5EF4-FFF2-40B4-BE49-F238E27FC236}">
                <a16:creationId xmlns:a16="http://schemas.microsoft.com/office/drawing/2014/main" id="{2E6EED90-95E3-FE4E-9C4A-0F7D3C136EA2}"/>
              </a:ext>
            </a:extLst>
          </p:cNvPr>
          <p:cNvSpPr>
            <a:spLocks noChangeShapeType="1"/>
          </p:cNvSpPr>
          <p:nvPr/>
        </p:nvSpPr>
        <p:spPr bwMode="auto">
          <a:xfrm flipH="1">
            <a:off x="1219200" y="2195512"/>
            <a:ext cx="152400" cy="38100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4" name="Oval 43">
            <a:extLst>
              <a:ext uri="{FF2B5EF4-FFF2-40B4-BE49-F238E27FC236}">
                <a16:creationId xmlns:a16="http://schemas.microsoft.com/office/drawing/2014/main" id="{91BB883F-717F-5441-93A9-74227F514670}"/>
              </a:ext>
            </a:extLst>
          </p:cNvPr>
          <p:cNvSpPr>
            <a:spLocks noChangeArrowheads="1"/>
          </p:cNvSpPr>
          <p:nvPr/>
        </p:nvSpPr>
        <p:spPr bwMode="auto">
          <a:xfrm>
            <a:off x="228600" y="3490912"/>
            <a:ext cx="1676400" cy="685800"/>
          </a:xfrm>
          <a:prstGeom prst="ellipse">
            <a:avLst/>
          </a:prstGeom>
          <a:noFill/>
          <a:ln w="34925">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5" name="Text Box 44">
            <a:extLst>
              <a:ext uri="{FF2B5EF4-FFF2-40B4-BE49-F238E27FC236}">
                <a16:creationId xmlns:a16="http://schemas.microsoft.com/office/drawing/2014/main" id="{FE35E0C4-15F0-9A4A-B34F-4E6460CF9BAB}"/>
              </a:ext>
            </a:extLst>
          </p:cNvPr>
          <p:cNvSpPr txBox="1">
            <a:spLocks noChangeArrowheads="1"/>
          </p:cNvSpPr>
          <p:nvPr/>
        </p:nvSpPr>
        <p:spPr bwMode="auto">
          <a:xfrm>
            <a:off x="228600" y="4557712"/>
            <a:ext cx="232948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Address of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92D050"/>
                </a:solidFill>
                <a:effectLst/>
                <a:uLnTx/>
                <a:uFillTx/>
                <a:latin typeface="+mn-lt"/>
                <a:ea typeface="ＭＳ Ｐゴシック" charset="-128"/>
                <a:cs typeface="+mn-cs"/>
              </a:rPr>
              <a:t>current instruction</a:t>
            </a:r>
          </a:p>
        </p:txBody>
      </p:sp>
      <p:sp>
        <p:nvSpPr>
          <p:cNvPr id="46" name="Line 45">
            <a:extLst>
              <a:ext uri="{FF2B5EF4-FFF2-40B4-BE49-F238E27FC236}">
                <a16:creationId xmlns:a16="http://schemas.microsoft.com/office/drawing/2014/main" id="{7183F9B6-15D8-124D-B0FC-EB63C23F77EC}"/>
              </a:ext>
            </a:extLst>
          </p:cNvPr>
          <p:cNvSpPr>
            <a:spLocks noChangeShapeType="1"/>
          </p:cNvSpPr>
          <p:nvPr/>
        </p:nvSpPr>
        <p:spPr bwMode="auto">
          <a:xfrm flipV="1">
            <a:off x="838200" y="4176712"/>
            <a:ext cx="228600" cy="381000"/>
          </a:xfrm>
          <a:prstGeom prst="line">
            <a:avLst/>
          </a:prstGeom>
          <a:noFill/>
          <a:ln w="317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ＭＳ Ｐゴシック" charset="-128"/>
              <a:cs typeface="+mn-cs"/>
            </a:endParaRPr>
          </a:p>
        </p:txBody>
      </p:sp>
      <p:sp>
        <p:nvSpPr>
          <p:cNvPr id="47" name="TextBox 21">
            <a:extLst>
              <a:ext uri="{FF2B5EF4-FFF2-40B4-BE49-F238E27FC236}">
                <a16:creationId xmlns:a16="http://schemas.microsoft.com/office/drawing/2014/main" id="{5183CEFF-DBFF-B849-A014-A8AB2E42B064}"/>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safari.ethz.ch</a:t>
            </a:r>
            <a:r>
              <a:rPr lang="en-US" altLang="zh-CN" sz="1500" dirty="0">
                <a:solidFill>
                  <a:srgbClr val="00B0F0"/>
                </a:solidFill>
                <a:latin typeface="+mn-lt"/>
              </a:rPr>
              <a:t>/</a:t>
            </a:r>
            <a:r>
              <a:rPr lang="en-US" altLang="zh-CN" sz="1500" dirty="0" err="1">
                <a:solidFill>
                  <a:srgbClr val="00B0F0"/>
                </a:solidFill>
                <a:latin typeface="+mn-lt"/>
              </a:rPr>
              <a:t>digitaltechnik</a:t>
            </a:r>
            <a:r>
              <a:rPr lang="en-US" altLang="zh-CN" sz="1500" dirty="0">
                <a:solidFill>
                  <a:srgbClr val="00B0F0"/>
                </a:solidFill>
                <a:latin typeface="+mn-lt"/>
              </a:rPr>
              <a:t>/spring2021/lib/exe/</a:t>
            </a:r>
            <a:r>
              <a:rPr lang="en-US" altLang="zh-CN" sz="1500" dirty="0" err="1">
                <a:solidFill>
                  <a:srgbClr val="00B0F0"/>
                </a:solidFill>
                <a:latin typeface="+mn-lt"/>
              </a:rPr>
              <a:t>fetch.php?media</a:t>
            </a:r>
            <a:r>
              <a:rPr lang="en-US" altLang="zh-CN" sz="1500" dirty="0">
                <a:solidFill>
                  <a:srgbClr val="00B0F0"/>
                </a:solidFill>
                <a:latin typeface="+mn-lt"/>
              </a:rPr>
              <a:t>=</a:t>
            </a:r>
          </a:p>
          <a:p>
            <a:pPr algn="r">
              <a:spcBef>
                <a:spcPct val="0"/>
              </a:spcBef>
              <a:buFontTx/>
              <a:buNone/>
            </a:pPr>
            <a:r>
              <a:rPr lang="en-US" altLang="zh-CN" sz="1500" dirty="0">
                <a:solidFill>
                  <a:srgbClr val="00B0F0"/>
                </a:solidFill>
                <a:latin typeface="+mn-lt"/>
              </a:rPr>
              <a:t>onur-digitaldesign_comparch-2021-lecture17b-branch-prediction-i-afterlecture.pdf</a:t>
            </a:r>
          </a:p>
        </p:txBody>
      </p:sp>
      <p:sp>
        <p:nvSpPr>
          <p:cNvPr id="48" name="Text Box 6">
            <a:extLst>
              <a:ext uri="{FF2B5EF4-FFF2-40B4-BE49-F238E27FC236}">
                <a16:creationId xmlns:a16="http://schemas.microsoft.com/office/drawing/2014/main" id="{5C3175BE-A054-5346-8DC2-3ABEC75E4F03}"/>
              </a:ext>
            </a:extLst>
          </p:cNvPr>
          <p:cNvSpPr txBox="1">
            <a:spLocks noChangeArrowheads="1"/>
          </p:cNvSpPr>
          <p:nvPr/>
        </p:nvSpPr>
        <p:spPr bwMode="auto">
          <a:xfrm>
            <a:off x="576000" y="1219200"/>
            <a:ext cx="8548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EE008B"/>
                </a:solidFill>
                <a:latin typeface="+mn-lt"/>
              </a:rPr>
              <a:t>combine local branch info and global branch history</a:t>
            </a:r>
            <a:endParaRPr kumimoji="0" lang="en-US" altLang="en-US" b="0" i="0" u="none" strike="noStrike" kern="1200" cap="none" spc="0" normalizeH="0" baseline="0" noProof="0" dirty="0">
              <a:ln>
                <a:noFill/>
              </a:ln>
              <a:solidFill>
                <a:srgbClr val="EE008B"/>
              </a:solidFill>
              <a:effectLst/>
              <a:uLnTx/>
              <a:uFillTx/>
              <a:latin typeface="+mn-lt"/>
            </a:endParaRPr>
          </a:p>
        </p:txBody>
      </p:sp>
      <p:sp>
        <p:nvSpPr>
          <p:cNvPr id="49" name="Text Box 8">
            <a:extLst>
              <a:ext uri="{FF2B5EF4-FFF2-40B4-BE49-F238E27FC236}">
                <a16:creationId xmlns:a16="http://schemas.microsoft.com/office/drawing/2014/main" id="{D63AD42C-0261-5E45-A1E1-58CEE0EF6D7A}"/>
              </a:ext>
            </a:extLst>
          </p:cNvPr>
          <p:cNvSpPr txBox="1">
            <a:spLocks noChangeArrowheads="1"/>
          </p:cNvSpPr>
          <p:nvPr/>
        </p:nvSpPr>
        <p:spPr bwMode="auto">
          <a:xfrm>
            <a:off x="197215" y="5162102"/>
            <a:ext cx="2291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B0F0"/>
                </a:solidFill>
                <a:effectLst/>
                <a:uLnTx/>
                <a:uFillTx/>
                <a:latin typeface="+mn-lt"/>
              </a:rPr>
              <a:t>predictor</a:t>
            </a:r>
          </a:p>
        </p:txBody>
      </p:sp>
    </p:spTree>
    <p:extLst>
      <p:ext uri="{BB962C8B-B14F-4D97-AF65-F5344CB8AC3E}">
        <p14:creationId xmlns:p14="http://schemas.microsoft.com/office/powerpoint/2010/main" val="40193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animBg="1"/>
      <p:bldP spid="33" grpId="0"/>
      <p:bldP spid="34" grpId="0" animBg="1"/>
      <p:bldP spid="35" grpId="0" animBg="1"/>
      <p:bldP spid="36" grpId="0" animBg="1"/>
      <p:bldP spid="37" grpId="0" animBg="1"/>
      <p:bldP spid="38" grpId="0" animBg="1"/>
      <p:bldP spid="39" grpId="0" animBg="1"/>
      <p:bldP spid="40" grpId="0"/>
      <p:bldP spid="41" grpId="0" animBg="1"/>
      <p:bldP spid="42" grpId="0"/>
      <p:bldP spid="43" grpId="0" animBg="1"/>
      <p:bldP spid="44" grpId="0" animBg="1"/>
      <p:bldP spid="45" grpId="0"/>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a:extLst>
              <a:ext uri="{FF2B5EF4-FFF2-40B4-BE49-F238E27FC236}">
                <a16:creationId xmlns:a16="http://schemas.microsoft.com/office/drawing/2014/main" id="{2393DE2E-45BA-394E-B3EB-D844C67F7024}"/>
              </a:ext>
            </a:extLst>
          </p:cNvPr>
          <p:cNvSpPr>
            <a:spLocks noGrp="1" noChangeArrowheads="1"/>
          </p:cNvSpPr>
          <p:nvPr>
            <p:ph type="title"/>
          </p:nvPr>
        </p:nvSpPr>
        <p:spPr/>
        <p:txBody>
          <a:bodyPr/>
          <a:lstStyle/>
          <a:p>
            <a:r>
              <a:rPr lang="en-CN" altLang="en-CN" dirty="0"/>
              <a:t>Dynamic</a:t>
            </a:r>
            <a:r>
              <a:rPr lang="zh-CN" altLang="en-US" dirty="0"/>
              <a:t> </a:t>
            </a:r>
            <a:r>
              <a:rPr lang="en-US" altLang="zh-CN" dirty="0"/>
              <a:t>Branch Prediction</a:t>
            </a:r>
            <a:endParaRPr lang="en-CN" altLang="en-CN" dirty="0"/>
          </a:p>
        </p:txBody>
      </p:sp>
      <p:sp>
        <p:nvSpPr>
          <p:cNvPr id="302082" name="Content Placeholder 2">
            <a:extLst>
              <a:ext uri="{FF2B5EF4-FFF2-40B4-BE49-F238E27FC236}">
                <a16:creationId xmlns:a16="http://schemas.microsoft.com/office/drawing/2014/main" id="{0BC175AA-3565-6B4A-A1F6-EFF373E70AAB}"/>
              </a:ext>
            </a:extLst>
          </p:cNvPr>
          <p:cNvSpPr>
            <a:spLocks noGrp="1" noChangeArrowheads="1"/>
          </p:cNvSpPr>
          <p:nvPr>
            <p:ph idx="1"/>
          </p:nvPr>
        </p:nvSpPr>
        <p:spPr/>
        <p:txBody>
          <a:bodyPr/>
          <a:lstStyle/>
          <a:p>
            <a:r>
              <a:rPr lang="en-US" altLang="en-CN" dirty="0"/>
              <a:t>Follow branch history of taken branch</a:t>
            </a:r>
          </a:p>
          <a:p>
            <a:r>
              <a:rPr lang="en-US" altLang="en-CN" dirty="0"/>
              <a:t>U</a:t>
            </a:r>
            <a:r>
              <a:rPr lang="en-CN" altLang="en-CN" dirty="0"/>
              <a:t>se branch prediction buffer (or BHT: branch history table) indexed by lower portion of branch address and marked with a bit to track taken/untaken status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7BFD913-1CE7-DE46-82A4-EB4D71E83AD3}"/>
              </a:ext>
            </a:extLst>
          </p:cNvPr>
          <p:cNvPicPr>
            <a:picLocks noChangeAspect="1"/>
          </p:cNvPicPr>
          <p:nvPr/>
        </p:nvPicPr>
        <p:blipFill>
          <a:blip r:embed="rId3"/>
          <a:stretch>
            <a:fillRect/>
          </a:stretch>
        </p:blipFill>
        <p:spPr>
          <a:xfrm>
            <a:off x="2418528" y="1680866"/>
            <a:ext cx="6126158" cy="5177134"/>
          </a:xfrm>
          <a:prstGeom prst="rect">
            <a:avLst/>
          </a:prstGeom>
        </p:spPr>
      </p:pic>
      <p:sp>
        <p:nvSpPr>
          <p:cNvPr id="2" name="Title 1">
            <a:extLst>
              <a:ext uri="{FF2B5EF4-FFF2-40B4-BE49-F238E27FC236}">
                <a16:creationId xmlns:a16="http://schemas.microsoft.com/office/drawing/2014/main" id="{60C875D0-D9D6-9049-90D5-043A6468EB7F}"/>
              </a:ext>
            </a:extLst>
          </p:cNvPr>
          <p:cNvSpPr>
            <a:spLocks noGrp="1"/>
          </p:cNvSpPr>
          <p:nvPr>
            <p:ph type="title"/>
          </p:nvPr>
        </p:nvSpPr>
        <p:spPr/>
        <p:txBody>
          <a:bodyPr/>
          <a:lstStyle/>
          <a:p>
            <a:r>
              <a:rPr lang="en-US" dirty="0">
                <a:latin typeface="+mn-lt"/>
              </a:rPr>
              <a:t>Hybrid/Alloyed </a:t>
            </a:r>
            <a:r>
              <a:rPr lang="en-CN" dirty="0">
                <a:latin typeface="+mn-lt"/>
              </a:rPr>
              <a:t>Predictor</a:t>
            </a:r>
          </a:p>
        </p:txBody>
      </p:sp>
      <p:sp>
        <p:nvSpPr>
          <p:cNvPr id="48" name="Text Box 6">
            <a:extLst>
              <a:ext uri="{FF2B5EF4-FFF2-40B4-BE49-F238E27FC236}">
                <a16:creationId xmlns:a16="http://schemas.microsoft.com/office/drawing/2014/main" id="{5C3175BE-A054-5346-8DC2-3ABEC75E4F03}"/>
              </a:ext>
            </a:extLst>
          </p:cNvPr>
          <p:cNvSpPr txBox="1">
            <a:spLocks noChangeArrowheads="1"/>
          </p:cNvSpPr>
          <p:nvPr/>
        </p:nvSpPr>
        <p:spPr bwMode="auto">
          <a:xfrm>
            <a:off x="576000" y="1219200"/>
            <a:ext cx="8456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dirty="0">
                <a:solidFill>
                  <a:srgbClr val="EE008B"/>
                </a:solidFill>
                <a:latin typeface="+mn-lt"/>
              </a:rPr>
              <a:t>combine local branch info and global branch history</a:t>
            </a:r>
            <a:endParaRPr kumimoji="0" lang="en-US" altLang="en-US" b="0" i="0" u="none" strike="noStrike" kern="1200" cap="none" spc="0" normalizeH="0" baseline="0" noProof="0" dirty="0">
              <a:ln>
                <a:noFill/>
              </a:ln>
              <a:solidFill>
                <a:srgbClr val="EE008B"/>
              </a:solidFill>
              <a:effectLst/>
              <a:uLnTx/>
              <a:uFillTx/>
              <a:latin typeface="+mn-lt"/>
            </a:endParaRPr>
          </a:p>
        </p:txBody>
      </p:sp>
      <p:sp>
        <p:nvSpPr>
          <p:cNvPr id="49" name="Text Box 8">
            <a:extLst>
              <a:ext uri="{FF2B5EF4-FFF2-40B4-BE49-F238E27FC236}">
                <a16:creationId xmlns:a16="http://schemas.microsoft.com/office/drawing/2014/main" id="{D63AD42C-0261-5E45-A1E1-58CEE0EF6D7A}"/>
              </a:ext>
            </a:extLst>
          </p:cNvPr>
          <p:cNvSpPr txBox="1">
            <a:spLocks noChangeArrowheads="1"/>
          </p:cNvSpPr>
          <p:nvPr/>
        </p:nvSpPr>
        <p:spPr bwMode="auto">
          <a:xfrm>
            <a:off x="197215" y="5162102"/>
            <a:ext cx="51367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3200" b="1" dirty="0">
                <a:solidFill>
                  <a:srgbClr val="00B0F0"/>
                </a:solidFill>
                <a:latin typeface="+mn-lt"/>
              </a:rPr>
              <a:t>g</a:t>
            </a:r>
            <a:r>
              <a:rPr kumimoji="0" lang="en-US" altLang="en-US" sz="3200" b="1" i="0" u="none" strike="noStrike" kern="1200" cap="none" spc="0" normalizeH="0" baseline="0" noProof="0" dirty="0">
                <a:ln>
                  <a:noFill/>
                </a:ln>
                <a:solidFill>
                  <a:srgbClr val="00B0F0"/>
                </a:solidFill>
                <a:effectLst/>
                <a:uLnTx/>
                <a:uFillTx/>
                <a:latin typeface="+mn-lt"/>
              </a:rPr>
              <a:t>share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mn-lt"/>
              </a:rPr>
              <a:t>p</a:t>
            </a:r>
            <a:r>
              <a:rPr kumimoji="0" lang="en-US" altLang="en-US" sz="3200" b="1" i="0" u="none" strike="noStrike" kern="1200" cap="none" spc="0" normalizeH="0" baseline="0" noProof="0" dirty="0">
                <a:ln>
                  <a:noFill/>
                </a:ln>
                <a:solidFill>
                  <a:srgbClr val="00B0F0"/>
                </a:solidFill>
                <a:effectLst/>
                <a:uLnTx/>
                <a:uFillTx/>
                <a:latin typeface="+mn-lt"/>
              </a:rPr>
              <a:t>redictor</a:t>
            </a:r>
            <a:r>
              <a:rPr kumimoji="0" lang="en-US" altLang="en-US" sz="3200" i="0" u="none" strike="noStrike" kern="1200" cap="none" spc="0" normalizeH="0" baseline="0" noProof="0" dirty="0">
                <a:ln>
                  <a:noFill/>
                </a:ln>
                <a:solidFill>
                  <a:srgbClr val="00B0F0"/>
                </a:solidFill>
                <a:effectLst/>
                <a:uLnTx/>
                <a:uFillTx/>
                <a:latin typeface="+mn-lt"/>
              </a:rPr>
              <a:t>:</a:t>
            </a:r>
            <a:r>
              <a:rPr kumimoji="0" lang="en-US" altLang="en-US" sz="3200" b="1" i="0" u="none" strike="noStrike" kern="1200" cap="none" spc="0" normalizeH="0" baseline="0" noProof="0" dirty="0">
                <a:ln>
                  <a:noFill/>
                </a:ln>
                <a:solidFill>
                  <a:srgbClr val="00B0F0"/>
                </a:solidFill>
                <a:effectLst/>
                <a:uLnTx/>
                <a:uFillTx/>
                <a:latin typeface="+mn-lt"/>
              </a:rPr>
              <a:t> </a:t>
            </a:r>
            <a:r>
              <a:rPr lang="en-US" altLang="en-US" sz="3200" dirty="0">
                <a:solidFill>
                  <a:srgbClr val="00B0F0"/>
                </a:solidFill>
                <a:latin typeface="+mn-lt"/>
              </a:rPr>
              <a:t>example</a:t>
            </a:r>
            <a:endParaRPr kumimoji="0" lang="en-US" altLang="en-US" sz="3200" i="0" u="none" strike="noStrike" kern="1200" cap="none" spc="0" normalizeH="0" baseline="0" noProof="0" dirty="0">
              <a:ln>
                <a:noFill/>
              </a:ln>
              <a:solidFill>
                <a:srgbClr val="00B0F0"/>
              </a:solidFill>
              <a:effectLst/>
              <a:uLnTx/>
              <a:uFillTx/>
              <a:latin typeface="+mn-lt"/>
            </a:endParaRPr>
          </a:p>
        </p:txBody>
      </p:sp>
    </p:spTree>
    <p:extLst>
      <p:ext uri="{BB962C8B-B14F-4D97-AF65-F5344CB8AC3E}">
        <p14:creationId xmlns:p14="http://schemas.microsoft.com/office/powerpoint/2010/main" val="4140710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only a single predictor so far</a:t>
            </a:r>
          </a:p>
        </p:txBody>
      </p:sp>
    </p:spTree>
    <p:extLst>
      <p:ext uri="{BB962C8B-B14F-4D97-AF65-F5344CB8AC3E}">
        <p14:creationId xmlns:p14="http://schemas.microsoft.com/office/powerpoint/2010/main" val="1505128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no predictor fits all branches</a:t>
            </a:r>
          </a:p>
        </p:txBody>
      </p:sp>
    </p:spTree>
    <p:extLst>
      <p:ext uri="{BB962C8B-B14F-4D97-AF65-F5344CB8AC3E}">
        <p14:creationId xmlns:p14="http://schemas.microsoft.com/office/powerpoint/2010/main" val="3433909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Hybrid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U</a:t>
            </a:r>
            <a:r>
              <a:rPr lang="en-CN" dirty="0"/>
              <a:t>se more than one type of predictor</a:t>
            </a:r>
          </a:p>
          <a:p>
            <a:r>
              <a:rPr lang="en-US" dirty="0"/>
              <a:t>S</a:t>
            </a:r>
            <a:r>
              <a:rPr lang="en-CN" dirty="0"/>
              <a:t>elect the best prediction</a:t>
            </a:r>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2"/>
          <a:stretch>
            <a:fillRect/>
          </a:stretch>
        </p:blipFill>
        <p:spPr>
          <a:xfrm>
            <a:off x="882000" y="2743200"/>
            <a:ext cx="5636889" cy="4114800"/>
          </a:xfrm>
          <a:prstGeom prst="rect">
            <a:avLst/>
          </a:prstGeom>
        </p:spPr>
      </p:pic>
    </p:spTree>
    <p:extLst>
      <p:ext uri="{BB962C8B-B14F-4D97-AF65-F5344CB8AC3E}">
        <p14:creationId xmlns:p14="http://schemas.microsoft.com/office/powerpoint/2010/main" val="527747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latin typeface="+mn-lt"/>
              </a:rPr>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3"/>
          <a:stretch>
            <a:fillRect/>
          </a:stretch>
        </p:blipFill>
        <p:spPr>
          <a:xfrm>
            <a:off x="882000" y="2743200"/>
            <a:ext cx="5636889" cy="4114800"/>
          </a:xfrm>
          <a:prstGeom prst="rect">
            <a:avLst/>
          </a:prstGeom>
        </p:spPr>
      </p:pic>
      <p:sp>
        <p:nvSpPr>
          <p:cNvPr id="5" name="Text Box 8">
            <a:extLst>
              <a:ext uri="{FF2B5EF4-FFF2-40B4-BE49-F238E27FC236}">
                <a16:creationId xmlns:a16="http://schemas.microsoft.com/office/drawing/2014/main" id="{0F0BD5D0-05A1-5D46-A37F-652139FA56EB}"/>
              </a:ext>
            </a:extLst>
          </p:cNvPr>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most recent branch history</a:t>
            </a:r>
          </a:p>
        </p:txBody>
      </p:sp>
      <p:sp>
        <p:nvSpPr>
          <p:cNvPr id="6" name="Text Box 8">
            <a:extLst>
              <a:ext uri="{FF2B5EF4-FFF2-40B4-BE49-F238E27FC236}">
                <a16:creationId xmlns:a16="http://schemas.microsoft.com/office/drawing/2014/main" id="{2D19E2DA-5B17-444A-B8C2-00191B01EDF2}"/>
              </a:ext>
            </a:extLst>
          </p:cNvPr>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branch address</a:t>
            </a:r>
          </a:p>
        </p:txBody>
      </p:sp>
      <p:sp>
        <p:nvSpPr>
          <p:cNvPr id="8" name="Text Box 8">
            <a:extLst>
              <a:ext uri="{FF2B5EF4-FFF2-40B4-BE49-F238E27FC236}">
                <a16:creationId xmlns:a16="http://schemas.microsoft.com/office/drawing/2014/main" id="{3A511A47-CF39-8B4D-B0F7-21571382B990}"/>
              </a:ext>
            </a:extLst>
          </p:cNvPr>
          <p:cNvSpPr txBox="1">
            <a:spLocks noChangeArrowheads="1"/>
          </p:cNvSpPr>
          <p:nvPr/>
        </p:nvSpPr>
        <p:spPr bwMode="auto">
          <a:xfrm>
            <a:off x="3430800" y="34308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which predictor</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F0"/>
                </a:solidFill>
                <a:latin typeface="+mn-lt"/>
              </a:rPr>
              <a:t>to use</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Tree>
    <p:extLst>
      <p:ext uri="{BB962C8B-B14F-4D97-AF65-F5344CB8AC3E}">
        <p14:creationId xmlns:p14="http://schemas.microsoft.com/office/powerpoint/2010/main" val="3313044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pic>
        <p:nvPicPr>
          <p:cNvPr id="4" name="Picture 3">
            <a:extLst>
              <a:ext uri="{FF2B5EF4-FFF2-40B4-BE49-F238E27FC236}">
                <a16:creationId xmlns:a16="http://schemas.microsoft.com/office/drawing/2014/main" id="{1D612830-69C0-6946-AFAB-461E631B4002}"/>
              </a:ext>
            </a:extLst>
          </p:cNvPr>
          <p:cNvPicPr>
            <a:picLocks noChangeAspect="1"/>
          </p:cNvPicPr>
          <p:nvPr/>
        </p:nvPicPr>
        <p:blipFill>
          <a:blip r:embed="rId3"/>
          <a:stretch>
            <a:fillRect/>
          </a:stretch>
        </p:blipFill>
        <p:spPr>
          <a:xfrm>
            <a:off x="882000" y="2743200"/>
            <a:ext cx="5636889" cy="4114800"/>
          </a:xfrm>
          <a:prstGeom prst="rect">
            <a:avLst/>
          </a:prstGeom>
        </p:spPr>
      </p:pic>
      <p:sp>
        <p:nvSpPr>
          <p:cNvPr id="5" name="Text Box 8">
            <a:extLst>
              <a:ext uri="{FF2B5EF4-FFF2-40B4-BE49-F238E27FC236}">
                <a16:creationId xmlns:a16="http://schemas.microsoft.com/office/drawing/2014/main" id="{0F0BD5D0-05A1-5D46-A37F-652139FA56EB}"/>
              </a:ext>
            </a:extLst>
          </p:cNvPr>
          <p:cNvSpPr txBox="1">
            <a:spLocks noChangeArrowheads="1"/>
          </p:cNvSpPr>
          <p:nvPr/>
        </p:nvSpPr>
        <p:spPr bwMode="auto">
          <a:xfrm>
            <a:off x="0" y="4648200"/>
            <a:ext cx="4558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most recent branch history</a:t>
            </a:r>
          </a:p>
        </p:txBody>
      </p:sp>
      <p:sp>
        <p:nvSpPr>
          <p:cNvPr id="6" name="Text Box 8">
            <a:extLst>
              <a:ext uri="{FF2B5EF4-FFF2-40B4-BE49-F238E27FC236}">
                <a16:creationId xmlns:a16="http://schemas.microsoft.com/office/drawing/2014/main" id="{2D19E2DA-5B17-444A-B8C2-00191B01EDF2}"/>
              </a:ext>
            </a:extLst>
          </p:cNvPr>
          <p:cNvSpPr txBox="1">
            <a:spLocks noChangeArrowheads="1"/>
          </p:cNvSpPr>
          <p:nvPr/>
        </p:nvSpPr>
        <p:spPr bwMode="auto">
          <a:xfrm>
            <a:off x="6172201" y="39624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indexed with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rPr>
              <a:t>the branch address</a:t>
            </a:r>
          </a:p>
        </p:txBody>
      </p:sp>
      <p:sp>
        <p:nvSpPr>
          <p:cNvPr id="7" name="Text Box 8">
            <a:extLst>
              <a:ext uri="{FF2B5EF4-FFF2-40B4-BE49-F238E27FC236}">
                <a16:creationId xmlns:a16="http://schemas.microsoft.com/office/drawing/2014/main" id="{8BF076E8-1123-8D43-8644-06A94B66723C}"/>
              </a:ext>
            </a:extLst>
          </p:cNvPr>
          <p:cNvSpPr txBox="1">
            <a:spLocks noChangeArrowheads="1"/>
          </p:cNvSpPr>
          <p:nvPr/>
        </p:nvSpPr>
        <p:spPr bwMode="auto">
          <a:xfrm>
            <a:off x="3429000" y="3429000"/>
            <a:ext cx="5715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2-bit selection counter</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sz="1800" dirty="0">
                <a:solidFill>
                  <a:srgbClr val="00B050"/>
                </a:solidFill>
                <a:latin typeface="+mn-lt"/>
              </a:rPr>
              <a:t>c</a:t>
            </a:r>
            <a:r>
              <a:rPr kumimoji="0" lang="en-US" altLang="en-US" sz="1800" b="0" i="0" u="none" strike="noStrike" kern="1200" cap="none" spc="0" normalizeH="0" baseline="0" noProof="0" dirty="0">
                <a:ln>
                  <a:noFill/>
                </a:ln>
                <a:solidFill>
                  <a:srgbClr val="00B050"/>
                </a:solidFill>
                <a:effectLst/>
                <a:uLnTx/>
                <a:uFillTx/>
                <a:latin typeface="+mn-lt"/>
                <a:ea typeface="ＭＳ Ｐゴシック" charset="-128"/>
                <a:cs typeface="+mn-cs"/>
              </a:rPr>
              <a:t>hanged after two mispredictions </a:t>
            </a:r>
          </a:p>
        </p:txBody>
      </p:sp>
    </p:spTree>
    <p:extLst>
      <p:ext uri="{BB962C8B-B14F-4D97-AF65-F5344CB8AC3E}">
        <p14:creationId xmlns:p14="http://schemas.microsoft.com/office/powerpoint/2010/main" val="2340507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023D4-61B1-F84F-9610-6CBACF35A7F0}"/>
              </a:ext>
            </a:extLst>
          </p:cNvPr>
          <p:cNvPicPr>
            <a:picLocks noChangeAspect="1"/>
          </p:cNvPicPr>
          <p:nvPr/>
        </p:nvPicPr>
        <p:blipFill>
          <a:blip r:embed="rId3"/>
          <a:stretch>
            <a:fillRect/>
          </a:stretch>
        </p:blipFill>
        <p:spPr>
          <a:xfrm>
            <a:off x="914400" y="2743200"/>
            <a:ext cx="7347600" cy="3319311"/>
          </a:xfrm>
          <a:prstGeom prst="rect">
            <a:avLst/>
          </a:prstGeom>
        </p:spPr>
      </p:pic>
      <p:sp>
        <p:nvSpPr>
          <p:cNvPr id="2" name="Title 1">
            <a:extLst>
              <a:ext uri="{FF2B5EF4-FFF2-40B4-BE49-F238E27FC236}">
                <a16:creationId xmlns:a16="http://schemas.microsoft.com/office/drawing/2014/main" id="{9370C45E-F7B0-094F-9B6B-2BFFBB608D02}"/>
              </a:ext>
            </a:extLst>
          </p:cNvPr>
          <p:cNvSpPr>
            <a:spLocks noGrp="1"/>
          </p:cNvSpPr>
          <p:nvPr>
            <p:ph type="title"/>
          </p:nvPr>
        </p:nvSpPr>
        <p:spPr/>
        <p:txBody>
          <a:bodyPr/>
          <a:lstStyle/>
          <a:p>
            <a:r>
              <a:rPr lang="en-CN" dirty="0"/>
              <a:t>Tournament Predictor</a:t>
            </a:r>
          </a:p>
        </p:txBody>
      </p:sp>
      <p:sp>
        <p:nvSpPr>
          <p:cNvPr id="3" name="Content Placeholder 2">
            <a:extLst>
              <a:ext uri="{FF2B5EF4-FFF2-40B4-BE49-F238E27FC236}">
                <a16:creationId xmlns:a16="http://schemas.microsoft.com/office/drawing/2014/main" id="{D4670C32-C702-8542-8E73-ECB8B693FA6F}"/>
              </a:ext>
            </a:extLst>
          </p:cNvPr>
          <p:cNvSpPr>
            <a:spLocks noGrp="1"/>
          </p:cNvSpPr>
          <p:nvPr>
            <p:ph idx="1"/>
          </p:nvPr>
        </p:nvSpPr>
        <p:spPr/>
        <p:txBody>
          <a:bodyPr/>
          <a:lstStyle/>
          <a:p>
            <a:r>
              <a:rPr lang="en-US" dirty="0"/>
              <a:t>Global predictor + Local predictor</a:t>
            </a:r>
            <a:endParaRPr lang="en-CN" dirty="0"/>
          </a:p>
          <a:p>
            <a:r>
              <a:rPr lang="en-US" dirty="0"/>
              <a:t>Choose either with a selector</a:t>
            </a:r>
            <a:endParaRPr lang="en-CN" dirty="0"/>
          </a:p>
        </p:txBody>
      </p:sp>
      <p:sp>
        <p:nvSpPr>
          <p:cNvPr id="9" name="Text Box 8">
            <a:extLst>
              <a:ext uri="{FF2B5EF4-FFF2-40B4-BE49-F238E27FC236}">
                <a16:creationId xmlns:a16="http://schemas.microsoft.com/office/drawing/2014/main" id="{7F1C5359-10C7-8A4B-A76C-7D33BDAC7DD7}"/>
              </a:ext>
            </a:extLst>
          </p:cNvPr>
          <p:cNvSpPr txBox="1">
            <a:spLocks noChangeArrowheads="1"/>
          </p:cNvSpPr>
          <p:nvPr/>
        </p:nvSpPr>
        <p:spPr bwMode="auto">
          <a:xfrm>
            <a:off x="4170254" y="6031468"/>
            <a:ext cx="4233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800" dirty="0">
                <a:solidFill>
                  <a:srgbClr val="00B0F0"/>
                </a:solidFill>
                <a:latin typeface="+mn-lt"/>
              </a:rPr>
              <a:t>Alpha 21264</a:t>
            </a:r>
            <a:r>
              <a:rPr lang="zh-CN" altLang="en-US" sz="1800" dirty="0">
                <a:solidFill>
                  <a:srgbClr val="00B0F0"/>
                </a:solidFill>
                <a:latin typeface="+mn-lt"/>
              </a:rPr>
              <a:t> </a:t>
            </a:r>
            <a:r>
              <a:rPr lang="en-US" altLang="zh-CN" sz="1800" dirty="0">
                <a:solidFill>
                  <a:srgbClr val="00B0F0"/>
                </a:solidFill>
                <a:latin typeface="+mn-lt"/>
              </a:rPr>
              <a:t>Tournament Predictor</a:t>
            </a:r>
            <a:endParaRPr kumimoji="0" lang="en-US" altLang="en-US" sz="1800" b="0" i="0" u="none" strike="noStrike" kern="1200" cap="none" spc="0" normalizeH="0" baseline="0" noProof="0" dirty="0">
              <a:ln>
                <a:noFill/>
              </a:ln>
              <a:solidFill>
                <a:srgbClr val="00B0F0"/>
              </a:solidFill>
              <a:effectLst/>
              <a:uLnTx/>
              <a:uFillTx/>
              <a:latin typeface="+mn-lt"/>
              <a:ea typeface="ＭＳ Ｐゴシック" charset="-128"/>
              <a:cs typeface="+mn-cs"/>
            </a:endParaRPr>
          </a:p>
        </p:txBody>
      </p:sp>
      <p:sp>
        <p:nvSpPr>
          <p:cNvPr id="10" name="TextBox 21">
            <a:extLst>
              <a:ext uri="{FF2B5EF4-FFF2-40B4-BE49-F238E27FC236}">
                <a16:creationId xmlns:a16="http://schemas.microsoft.com/office/drawing/2014/main" id="{C8F5D2D5-C56F-BD4D-933F-88F2E32B3986}"/>
              </a:ext>
            </a:extLst>
          </p:cNvPr>
          <p:cNvSpPr txBox="1">
            <a:spLocks noChangeArrowheads="1"/>
          </p:cNvSpPr>
          <p:nvPr/>
        </p:nvSpPr>
        <p:spPr bwMode="auto">
          <a:xfrm>
            <a:off x="762000" y="6367217"/>
            <a:ext cx="8382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latin typeface="+mn-lt"/>
            </a:endParaRPr>
          </a:p>
          <a:p>
            <a:pPr algn="r">
              <a:spcBef>
                <a:spcPct val="0"/>
              </a:spcBef>
              <a:buFontTx/>
              <a:buNone/>
            </a:pPr>
            <a:r>
              <a:rPr lang="en-US" altLang="zh-CN" sz="1500" dirty="0">
                <a:solidFill>
                  <a:srgbClr val="00B0F0"/>
                </a:solidFill>
                <a:latin typeface="+mn-lt"/>
              </a:rPr>
              <a:t>https://</a:t>
            </a:r>
            <a:r>
              <a:rPr lang="en-US" altLang="zh-CN" sz="1500" dirty="0" err="1">
                <a:solidFill>
                  <a:srgbClr val="00B0F0"/>
                </a:solidFill>
                <a:latin typeface="+mn-lt"/>
              </a:rPr>
              <a:t>www.cis.upenn.edu</a:t>
            </a:r>
            <a:r>
              <a:rPr lang="en-US" altLang="zh-CN" sz="1500" dirty="0">
                <a:solidFill>
                  <a:srgbClr val="00B0F0"/>
                </a:solidFill>
                <a:latin typeface="+mn-lt"/>
              </a:rPr>
              <a:t>/~</a:t>
            </a:r>
            <a:r>
              <a:rPr lang="en-US" altLang="zh-CN" sz="1500" dirty="0" err="1">
                <a:solidFill>
                  <a:srgbClr val="00B0F0"/>
                </a:solidFill>
                <a:latin typeface="+mn-lt"/>
              </a:rPr>
              <a:t>milom</a:t>
            </a:r>
            <a:r>
              <a:rPr lang="en-US" altLang="zh-CN" sz="1500" dirty="0">
                <a:solidFill>
                  <a:srgbClr val="00B0F0"/>
                </a:solidFill>
                <a:latin typeface="+mn-lt"/>
              </a:rPr>
              <a:t>/cis501-Fall05/papers/Alpha21264.pdf</a:t>
            </a:r>
          </a:p>
        </p:txBody>
      </p:sp>
    </p:spTree>
    <p:extLst>
      <p:ext uri="{BB962C8B-B14F-4D97-AF65-F5344CB8AC3E}">
        <p14:creationId xmlns:p14="http://schemas.microsoft.com/office/powerpoint/2010/main" val="24459332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Use tags in global history tables</a:t>
            </a:r>
          </a:p>
          <a:p>
            <a:r>
              <a:rPr lang="en-US" dirty="0"/>
              <a:t>Choose a prediction from a global history table only if its tag matches the hash of branch address and global branch history</a:t>
            </a:r>
          </a:p>
          <a:p>
            <a:r>
              <a:rPr lang="en-US" dirty="0"/>
              <a:t>Select the predictor with the longest history where the tags also match</a:t>
            </a:r>
            <a:endParaRPr lang="en-CN" dirty="0"/>
          </a:p>
        </p:txBody>
      </p:sp>
    </p:spTree>
    <p:extLst>
      <p:ext uri="{BB962C8B-B14F-4D97-AF65-F5344CB8AC3E}">
        <p14:creationId xmlns:p14="http://schemas.microsoft.com/office/powerpoint/2010/main" val="3134990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t>Tagged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Branch history length forms a geometric series</a:t>
            </a:r>
            <a:endParaRPr lang="en-CN" dirty="0"/>
          </a:p>
        </p:txBody>
      </p:sp>
    </p:spTree>
    <p:extLst>
      <p:ext uri="{BB962C8B-B14F-4D97-AF65-F5344CB8AC3E}">
        <p14:creationId xmlns:p14="http://schemas.microsoft.com/office/powerpoint/2010/main" val="810983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684-DBBD-BF4E-8C23-9BAEC3DA1AD4}"/>
              </a:ext>
            </a:extLst>
          </p:cNvPr>
          <p:cNvSpPr>
            <a:spLocks noGrp="1"/>
          </p:cNvSpPr>
          <p:nvPr>
            <p:ph type="title"/>
          </p:nvPr>
        </p:nvSpPr>
        <p:spPr/>
        <p:txBody>
          <a:bodyPr/>
          <a:lstStyle/>
          <a:p>
            <a:r>
              <a:rPr lang="en-CN" dirty="0">
                <a:solidFill>
                  <a:srgbClr val="00B0F0"/>
                </a:solidFill>
              </a:rPr>
              <a:t>TA</a:t>
            </a:r>
            <a:r>
              <a:rPr lang="en-CN" dirty="0"/>
              <a:t>gged Hybrid Predictor</a:t>
            </a:r>
          </a:p>
        </p:txBody>
      </p:sp>
      <p:sp>
        <p:nvSpPr>
          <p:cNvPr id="3" name="Content Placeholder 2">
            <a:extLst>
              <a:ext uri="{FF2B5EF4-FFF2-40B4-BE49-F238E27FC236}">
                <a16:creationId xmlns:a16="http://schemas.microsoft.com/office/drawing/2014/main" id="{381C6853-0491-9949-93F6-FEBA327B71A3}"/>
              </a:ext>
            </a:extLst>
          </p:cNvPr>
          <p:cNvSpPr>
            <a:spLocks noGrp="1"/>
          </p:cNvSpPr>
          <p:nvPr>
            <p:ph idx="1"/>
          </p:nvPr>
        </p:nvSpPr>
        <p:spPr/>
        <p:txBody>
          <a:bodyPr/>
          <a:lstStyle/>
          <a:p>
            <a:r>
              <a:rPr lang="en-US" dirty="0"/>
              <a:t>Use a series of global predictors indexed with different length histories</a:t>
            </a:r>
            <a:endParaRPr lang="en-CN" dirty="0"/>
          </a:p>
          <a:p>
            <a:r>
              <a:rPr lang="en-US" dirty="0"/>
              <a:t>Branch history length forms a </a:t>
            </a:r>
            <a:r>
              <a:rPr lang="en-US" dirty="0" err="1">
                <a:solidFill>
                  <a:srgbClr val="00B0F0"/>
                </a:solidFill>
              </a:rPr>
              <a:t>GE</a:t>
            </a:r>
            <a:r>
              <a:rPr lang="en-US" dirty="0" err="1"/>
              <a:t>ometric</a:t>
            </a:r>
            <a:r>
              <a:rPr lang="en-US" dirty="0"/>
              <a:t> series: 0, 2, 4, 8, 16…</a:t>
            </a:r>
            <a:endParaRPr lang="en-CN" dirty="0"/>
          </a:p>
        </p:txBody>
      </p:sp>
    </p:spTree>
    <p:extLst>
      <p:ext uri="{BB962C8B-B14F-4D97-AF65-F5344CB8AC3E}">
        <p14:creationId xmlns:p14="http://schemas.microsoft.com/office/powerpoint/2010/main" val="911563817"/>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232085</TotalTime>
  <Words>28882</Words>
  <Application>Microsoft Macintosh PowerPoint</Application>
  <PresentationFormat>On-screen Show (4:3)</PresentationFormat>
  <Paragraphs>4463</Paragraphs>
  <Slides>314</Slides>
  <Notes>191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314</vt:i4>
      </vt:variant>
    </vt:vector>
  </HeadingPairs>
  <TitlesOfParts>
    <vt:vector size="325" baseType="lpstr">
      <vt:lpstr>微软雅黑</vt:lpstr>
      <vt:lpstr>Apple Symbols</vt:lpstr>
      <vt:lpstr>Arial</vt:lpstr>
      <vt:lpstr>Times New Roman</vt:lpstr>
      <vt:lpstr>Verdana</vt:lpstr>
      <vt:lpstr>Wingdings</vt:lpstr>
      <vt:lpstr>默认设计模板</vt:lpstr>
      <vt:lpstr>1_默认设计模板</vt:lpstr>
      <vt:lpstr>3_默认设计模板</vt:lpstr>
      <vt:lpstr>4_默认设计模板</vt:lpstr>
      <vt:lpstr>2_默认设计模板</vt:lpstr>
      <vt:lpstr>Instruction-Level Parallelism Dynamic Parallelism</vt:lpstr>
      <vt:lpstr> Dynamic?</vt:lpstr>
      <vt:lpstr> Dynamic vs Static</vt:lpstr>
      <vt:lpstr> Dynamic vs Static</vt:lpstr>
      <vt:lpstr>Static Branch Prediction</vt:lpstr>
      <vt:lpstr>Static Branch Prediction</vt:lpstr>
      <vt:lpstr>Static Branch Prediction</vt:lpstr>
      <vt:lpstr>Static Branch Prediction</vt:lpstr>
      <vt:lpstr>Dynamic Branch Prediction</vt:lpstr>
      <vt:lpstr>Dynamic Branch Prediction</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1-bit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2-bit Predictor</vt:lpstr>
      <vt:lpstr> only the most recent so far</vt:lpstr>
      <vt:lpstr> generalized to local history</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Local Predictor</vt:lpstr>
      <vt:lpstr> only a single branch so far</vt:lpstr>
      <vt:lpstr> no man is an island</vt:lpstr>
      <vt:lpstr>Correlate Branch Prediction</vt:lpstr>
      <vt:lpstr>Correlate Branch Prediction</vt:lpstr>
      <vt:lpstr>Correlate Branch Prediction</vt:lpstr>
      <vt:lpstr>Correlate Branch Prediction</vt:lpstr>
      <vt:lpstr>Correlate Branch Prediction</vt:lpstr>
      <vt:lpstr>Correlate Branch Prediction</vt:lpstr>
      <vt:lpstr>Two-Level Predictor</vt:lpstr>
      <vt:lpstr>Two-Level Predictor</vt:lpstr>
      <vt:lpstr>Two-Level Predictor</vt:lpstr>
      <vt:lpstr>Two-Level Predictor</vt:lpstr>
      <vt:lpstr>Two-Level Predictor</vt:lpstr>
      <vt:lpstr>Two-Level Predictor</vt:lpstr>
      <vt:lpstr>Two-Level Predictor</vt:lpstr>
      <vt:lpstr>Hybrid/Alloyed Predictor</vt:lpstr>
      <vt:lpstr>Hybrid/Alloyed Predictor</vt:lpstr>
      <vt:lpstr> only a single predictor so far</vt:lpstr>
      <vt:lpstr> no predictor fits all branches</vt:lpstr>
      <vt:lpstr>Hybrid Predictor</vt:lpstr>
      <vt:lpstr>Tournament Predictor</vt:lpstr>
      <vt:lpstr>Tournament Predictor</vt:lpstr>
      <vt:lpstr>Tournament Predictor</vt:lpstr>
      <vt:lpstr>Tagged Hybrid Predictor</vt:lpstr>
      <vt:lpstr>Tagged Hybrid Predictor</vt:lpstr>
      <vt:lpstr>TAgged Hybrid Predictor</vt:lpstr>
      <vt:lpstr>Tagged Hybrid Predictor</vt:lpstr>
      <vt:lpstr>Tagged Hybrid Predictor</vt:lpstr>
      <vt:lpstr>Tagged Hybrid Predictor</vt:lpstr>
      <vt:lpstr>Tagged Hybrid Predictor</vt:lpstr>
      <vt:lpstr> handle control hazard so far</vt:lpstr>
      <vt:lpstr> how to handle data hazard?</vt:lpstr>
      <vt:lpstr> how to handle data hazard?</vt:lpstr>
      <vt:lpstr> how to handle data hazard?</vt:lpstr>
      <vt:lpstr> how to handle data hazard?</vt:lpstr>
      <vt:lpstr> how to handle data hazard?</vt:lpstr>
      <vt:lpstr> how to handle data hazard?</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 scoreboard not for exam?!</vt:lpstr>
      <vt:lpstr> scoreboard not for exam?!</vt:lpstr>
      <vt:lpstr>Tomasulo’s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Tomasulo’s Algorithm</vt:lpstr>
      <vt:lpstr>PowerPoint Presentation</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 in-order vs out-of-order!</vt:lpstr>
      <vt:lpstr> how to tomasulo?</vt:lpstr>
      <vt:lpstr>PowerPoint Presentation</vt:lpstr>
      <vt:lpstr>PowerPoint Presentation</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show me the code</vt:lpstr>
      <vt:lpstr>Tomasulo’s Algorithm</vt:lpstr>
      <vt:lpstr>Tomasulo’s Algorithm</vt:lpstr>
      <vt:lpstr>Tomasulo’s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how to tomasulo with static?</vt:lpstr>
      <vt:lpstr>Tomasulo &amp; Loop Unrolling</vt:lpstr>
      <vt:lpstr>Tomasulo &amp; Loop Unrolling</vt:lpstr>
      <vt:lpstr> how to tomasulo with static?</vt:lpstr>
      <vt:lpstr>Branch Prediction</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Speculation &amp; Loop Unrolling</vt:lpstr>
      <vt:lpstr> show me the code, again</vt:lpstr>
      <vt:lpstr>Hardware Speculation</vt:lpstr>
      <vt:lpstr>Hardware Speculation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PowerPoint Presentation</vt:lpstr>
      <vt:lpstr>PowerPoint Presentation</vt:lpstr>
      <vt:lpstr>Review</vt:lpstr>
      <vt:lpstr> Appendix C</vt:lpstr>
      <vt:lpstr>Further Reading</vt:lpstr>
      <vt:lpstr>?</vt:lpstr>
      <vt:lpstr>PowerPoint Presentation</vt:lpstr>
      <vt:lpstr>PowerPoint Presentation</vt:lpstr>
      <vt:lpstr>#What’s More</vt:lpstr>
      <vt:lpstr>#What’s More</vt:lpstr>
      <vt:lpstr>#What’s More</vt:lpstr>
      <vt:lpstr>#What’s More</vt:lpstr>
      <vt:lpstr>#What’s More</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2159</cp:revision>
  <cp:lastPrinted>1601-01-01T00:00:00Z</cp:lastPrinted>
  <dcterms:created xsi:type="dcterms:W3CDTF">1601-01-01T00:00:00Z</dcterms:created>
  <dcterms:modified xsi:type="dcterms:W3CDTF">2022-12-04T05:11:30Z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